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71"/>
  </p:notesMasterIdLst>
  <p:sldIdLst>
    <p:sldId id="256" r:id="rId2"/>
    <p:sldId id="618" r:id="rId3"/>
    <p:sldId id="670" r:id="rId4"/>
    <p:sldId id="671" r:id="rId5"/>
    <p:sldId id="701" r:id="rId6"/>
    <p:sldId id="699" r:id="rId7"/>
    <p:sldId id="707" r:id="rId8"/>
    <p:sldId id="690" r:id="rId9"/>
    <p:sldId id="708" r:id="rId10"/>
    <p:sldId id="709" r:id="rId11"/>
    <p:sldId id="687" r:id="rId12"/>
    <p:sldId id="717" r:id="rId13"/>
    <p:sldId id="767" r:id="rId14"/>
    <p:sldId id="710" r:id="rId15"/>
    <p:sldId id="711" r:id="rId16"/>
    <p:sldId id="700" r:id="rId17"/>
    <p:sldId id="672" r:id="rId18"/>
    <p:sldId id="676" r:id="rId19"/>
    <p:sldId id="674" r:id="rId20"/>
    <p:sldId id="675" r:id="rId21"/>
    <p:sldId id="677" r:id="rId22"/>
    <p:sldId id="678" r:id="rId23"/>
    <p:sldId id="679" r:id="rId24"/>
    <p:sldId id="692" r:id="rId25"/>
    <p:sldId id="695" r:id="rId26"/>
    <p:sldId id="693" r:id="rId27"/>
    <p:sldId id="696" r:id="rId28"/>
    <p:sldId id="697" r:id="rId29"/>
    <p:sldId id="768" r:id="rId30"/>
    <p:sldId id="769" r:id="rId31"/>
    <p:sldId id="787" r:id="rId32"/>
    <p:sldId id="786" r:id="rId33"/>
    <p:sldId id="705" r:id="rId34"/>
    <p:sldId id="698" r:id="rId35"/>
    <p:sldId id="703" r:id="rId36"/>
    <p:sldId id="706" r:id="rId37"/>
    <p:sldId id="784" r:id="rId38"/>
    <p:sldId id="712" r:id="rId39"/>
    <p:sldId id="714" r:id="rId40"/>
    <p:sldId id="716" r:id="rId41"/>
    <p:sldId id="718" r:id="rId42"/>
    <p:sldId id="377" r:id="rId43"/>
    <p:sldId id="766" r:id="rId44"/>
    <p:sldId id="557" r:id="rId45"/>
    <p:sldId id="719" r:id="rId46"/>
    <p:sldId id="619" r:id="rId47"/>
    <p:sldId id="770" r:id="rId48"/>
    <p:sldId id="773" r:id="rId49"/>
    <p:sldId id="721" r:id="rId50"/>
    <p:sldId id="776" r:id="rId51"/>
    <p:sldId id="777" r:id="rId52"/>
    <p:sldId id="778" r:id="rId53"/>
    <p:sldId id="779" r:id="rId54"/>
    <p:sldId id="780" r:id="rId55"/>
    <p:sldId id="781" r:id="rId56"/>
    <p:sldId id="733" r:id="rId57"/>
    <p:sldId id="775" r:id="rId58"/>
    <p:sldId id="755" r:id="rId59"/>
    <p:sldId id="756" r:id="rId60"/>
    <p:sldId id="782" r:id="rId61"/>
    <p:sldId id="758" r:id="rId62"/>
    <p:sldId id="759" r:id="rId63"/>
    <p:sldId id="760" r:id="rId64"/>
    <p:sldId id="761" r:id="rId65"/>
    <p:sldId id="774" r:id="rId66"/>
    <p:sldId id="783" r:id="rId67"/>
    <p:sldId id="376" r:id="rId68"/>
    <p:sldId id="364" r:id="rId69"/>
    <p:sldId id="369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86"/>
    <p:restoredTop sz="83052"/>
  </p:normalViewPr>
  <p:slideViewPr>
    <p:cSldViewPr snapToGrid="0" snapToObjects="1">
      <p:cViewPr varScale="1">
        <p:scale>
          <a:sx n="110" d="100"/>
          <a:sy n="110" d="100"/>
        </p:scale>
        <p:origin x="1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image" Target="../media/image6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7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59A82F51-3EA6-8C49-8E4F-C40DB340E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0ED677-19C3-524D-94BC-0184777479D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E9544647-DD33-904A-A6BA-3B8271568C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9262425B-A5EE-DA44-869D-92D76EF490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4E7C38BC-3643-7A4A-8EE6-41B38079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A2BE35-13BA-864F-AC8D-1C8BF3AC2D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757E61CC-4566-AE4F-AFB3-DDA36BD620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37A6961-0754-F246-9CE3-D800675AB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4E7C38BC-3643-7A4A-8EE6-41B38079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A2BE35-13BA-864F-AC8D-1C8BF3AC2D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757E61CC-4566-AE4F-AFB3-DDA36BD620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37A6961-0754-F246-9CE3-D800675AB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10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C83108B1-B0BB-F649-BC51-71C0DFED1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6D166B-AE09-B045-AA90-E8AEACE8D42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en-US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5B8089C-9A78-2F44-8A0E-5A03FFBD08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007BB4D6-F6D4-664D-A546-1B2541290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2E7EC9C6-90BF-AE45-B8FB-B14A80CBDB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D79394-3A1B-4E46-B94D-69D7996906D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595804F1-F588-C24A-870D-E56CD3FD6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85912F5-451C-214D-9598-A23ADC2A7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F366599E-28F2-5D47-B7D4-EAF842D710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BF89E11-09DC-9741-B560-9FA25AECD8FA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en-US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C384F55-4A61-3B4E-9EF8-1FBEC481AD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A6B531C-F09D-EE42-9415-E470567C0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AD3F12AE-9C60-B842-9593-C3AD06CF0E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816506-94C6-2E47-BF65-5134FCC7FD4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en-US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05AA71D8-576A-F343-BBE9-9BF8488823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7FFEF7E7-A55A-C94B-B14F-7D2AC3D44E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6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 Dice Loss: https://</a:t>
            </a:r>
            <a:r>
              <a:rPr lang="en-US" dirty="0" err="1"/>
              <a:t>www.jeremyjordan.me</a:t>
            </a:r>
            <a:r>
              <a:rPr lang="en-US" dirty="0"/>
              <a:t>/semantic-segmentation/#loss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1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1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55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73082497-843A-C248-A200-E9873AC06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37CBFE-46D0-B84A-B869-8697D1C4CB39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15906CDE-BAF4-7F44-B3BF-0687EDB17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B2DA3B94-0DDC-8D4C-8F96-CE687CCBE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74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3/16/22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3/16/22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3/16/22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7235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7235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hyperlink" Target="https://ai.facebook.com/blog/mapping-the-world-to-help-aid-workers-with-weakly-semi-supervised-learning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7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8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markcole/satellite-image-deep-learning" TargetMode="External"/><Relationship Id="rId2" Type="http://schemas.openxmlformats.org/officeDocument/2006/relationships/hyperlink" Target="https://github.com/chrieke/awesome-satellite-imagery-dataset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tascience4all.org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Capturing Spatial Dependencies with Deep Neural Networks II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6E26-31E6-5C45-AD5D-3C9D74D5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Learnable </a:t>
            </a:r>
            <a:r>
              <a:rPr lang="en-US" sz="4000" dirty="0" err="1"/>
              <a:t>Upsampling</a:t>
            </a:r>
            <a:r>
              <a:rPr lang="en-US" sz="4000" dirty="0"/>
              <a:t>: Transposed Convolution</a:t>
            </a:r>
          </a:p>
        </p:txBody>
      </p:sp>
      <p:pic>
        <p:nvPicPr>
          <p:cNvPr id="9" name="Content Placeholder 8" descr="A picture containing shape&#10;&#10;Description automatically generated">
            <a:extLst>
              <a:ext uri="{FF2B5EF4-FFF2-40B4-BE49-F238E27FC236}">
                <a16:creationId xmlns:a16="http://schemas.microsoft.com/office/drawing/2014/main" id="{69162BE3-4A40-C549-9ED1-4DE1ED880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1250" y="2601119"/>
            <a:ext cx="2501900" cy="284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ABE17-53F4-304D-9060-42A228FA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74FF3-8A92-9C40-B6A0-11C6CF7AFAE0}"/>
              </a:ext>
            </a:extLst>
          </p:cNvPr>
          <p:cNvSpPr/>
          <p:nvPr/>
        </p:nvSpPr>
        <p:spPr>
          <a:xfrm>
            <a:off x="0" y="6538912"/>
            <a:ext cx="4697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chapter_computer</a:t>
            </a:r>
            <a:r>
              <a:rPr lang="en-US" sz="1400" dirty="0"/>
              <a:t>-vision/transposed-</a:t>
            </a:r>
            <a:r>
              <a:rPr lang="en-US" sz="1400" dirty="0" err="1"/>
              <a:t>conv.html</a:t>
            </a:r>
            <a:endParaRPr lang="en-US" sz="14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61F6683-9EF2-8A4E-81B3-9DC13607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850" y="2268261"/>
            <a:ext cx="70231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21173D-B041-2A41-A803-46DDB2F8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38" y="3638274"/>
            <a:ext cx="82550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84938-5FB6-124D-BCF8-99046618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B1E0-2535-4843-B2F1-5564E305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8062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Skip connections</a:t>
            </a:r>
            <a:r>
              <a:rPr lang="en-US" sz="2000" dirty="0"/>
              <a:t> between corresponding convolution and deconvolution layers</a:t>
            </a:r>
          </a:p>
          <a:p>
            <a:r>
              <a:rPr lang="en-US" sz="2000" b="1" dirty="0"/>
              <a:t>Sharper masks</a:t>
            </a:r>
            <a:r>
              <a:rPr lang="en-US" sz="2000" dirty="0"/>
              <a:t> by using precise spatial information (early layers)</a:t>
            </a:r>
          </a:p>
          <a:p>
            <a:r>
              <a:rPr lang="en-US" sz="2000" b="1" dirty="0"/>
              <a:t>Better object detection</a:t>
            </a:r>
            <a:r>
              <a:rPr lang="en-US" sz="2000" dirty="0"/>
              <a:t> by using semantic information (late layers)</a:t>
            </a:r>
          </a:p>
          <a:p>
            <a:r>
              <a:rPr lang="en-US" sz="2000" dirty="0"/>
              <a:t>Weighted loss for clear boundaries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2B146-D5DD-2F4A-9AC7-4F7C2E01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3DDEDE-899C-4E43-8C09-C8C804CB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81" y="2093207"/>
            <a:ext cx="4009853" cy="267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5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78B7-6715-A342-B27E-F4268F5A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Hourglass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C7F6-A2C3-5E46-9085-E012E8DE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U-Net like architectures repeated sequentially</a:t>
            </a:r>
          </a:p>
          <a:p>
            <a:r>
              <a:rPr lang="en-US" dirty="0"/>
              <a:t>Each block refines the segmentation for the following</a:t>
            </a:r>
          </a:p>
          <a:p>
            <a:r>
              <a:rPr lang="en-US" dirty="0"/>
              <a:t>Each block has a segmentation loss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7A1FE-6E59-9146-8613-F74E488C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EBBF26-1CF8-3C45-B0F4-6269C8B6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6" y="3429000"/>
            <a:ext cx="9826487" cy="268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5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7661-0944-0D47-AF63-02C1F461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r>
              <a:rPr lang="en-US" dirty="0"/>
              <a:t>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88A3D-DF49-9941-92AD-A93670777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1687" cy="4351338"/>
          </a:xfrm>
        </p:spPr>
        <p:txBody>
          <a:bodyPr>
            <a:noAutofit/>
          </a:bodyPr>
          <a:lstStyle/>
          <a:p>
            <a:r>
              <a:rPr lang="en-US" sz="2200" dirty="0" err="1"/>
              <a:t>Atrous</a:t>
            </a:r>
            <a:r>
              <a:rPr lang="en-US" sz="2200" dirty="0"/>
              <a:t> convolutions, or dilated convolutions</a:t>
            </a:r>
          </a:p>
          <a:p>
            <a:pPr lvl="1"/>
            <a:r>
              <a:rPr lang="en-US" dirty="0"/>
              <a:t>Arbitrarily enlarge the field-of-view of filters </a:t>
            </a:r>
          </a:p>
          <a:p>
            <a:pPr lvl="1"/>
            <a:r>
              <a:rPr lang="en-US" dirty="0"/>
              <a:t>Compute the responses of any layer at any desirable resolution</a:t>
            </a:r>
          </a:p>
          <a:p>
            <a:r>
              <a:rPr lang="en-US" sz="2200" dirty="0" err="1"/>
              <a:t>Atrous</a:t>
            </a:r>
            <a:r>
              <a:rPr lang="en-US" sz="2200" dirty="0"/>
              <a:t> Spatial Pyramid Pooling (ASPP)</a:t>
            </a:r>
          </a:p>
          <a:p>
            <a:pPr lvl="1"/>
            <a:r>
              <a:rPr lang="en-US" sz="2000" dirty="0"/>
              <a:t>To classify the center pixel (orange), ASPP exploits multi-scale features by </a:t>
            </a:r>
            <a:r>
              <a:rPr lang="en-US" sz="2000" dirty="0">
                <a:solidFill>
                  <a:srgbClr val="C00000"/>
                </a:solidFill>
              </a:rPr>
              <a:t>employing multiple parallel filters with different rates</a:t>
            </a:r>
          </a:p>
          <a:p>
            <a:pPr lvl="1"/>
            <a:r>
              <a:rPr lang="en-US" sz="2000" dirty="0"/>
              <a:t>The effective Field-Of-Views are shown in different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F4D5C-496E-0447-B09D-6A28A1A6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2882" name="Picture 2">
            <a:extLst>
              <a:ext uri="{FF2B5EF4-FFF2-40B4-BE49-F238E27FC236}">
                <a16:creationId xmlns:a16="http://schemas.microsoft.com/office/drawing/2014/main" id="{7EB0E035-2823-0F47-B621-94501B72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19" y="1502431"/>
            <a:ext cx="2193145" cy="21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1E067-AE2A-C346-8E28-A37F1518E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51"/>
          <a:stretch/>
        </p:blipFill>
        <p:spPr>
          <a:xfrm>
            <a:off x="6210300" y="3617844"/>
            <a:ext cx="5981700" cy="31036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217E-8644-364B-A714-CA07AFC9C0AC}"/>
              </a:ext>
            </a:extLst>
          </p:cNvPr>
          <p:cNvSpPr/>
          <p:nvPr/>
        </p:nvSpPr>
        <p:spPr>
          <a:xfrm>
            <a:off x="0" y="6567586"/>
            <a:ext cx="2796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/abs/1606.00915v2</a:t>
            </a:r>
          </a:p>
        </p:txBody>
      </p:sp>
    </p:spTree>
    <p:extLst>
      <p:ext uri="{BB962C8B-B14F-4D97-AF65-F5344CB8AC3E}">
        <p14:creationId xmlns:p14="http://schemas.microsoft.com/office/powerpoint/2010/main" val="333282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061-3675-7C47-8DE5-555655A0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D27C-D3A6-874E-A86C-E343F6821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65BBD-D5EF-034F-85AC-D7F7CFF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10B7A-B7E8-664D-B295-523E2331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06"/>
            <a:ext cx="12192000" cy="4980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72523-E512-1D46-9DFB-CF6B5C6E87D2}"/>
              </a:ext>
            </a:extLst>
          </p:cNvPr>
          <p:cNvSpPr txBox="1"/>
          <p:nvPr/>
        </p:nvSpPr>
        <p:spPr>
          <a:xfrm>
            <a:off x="-63956" y="6575134"/>
            <a:ext cx="364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 Lecture 15</a:t>
            </a:r>
          </a:p>
        </p:txBody>
      </p:sp>
    </p:spTree>
    <p:extLst>
      <p:ext uri="{BB962C8B-B14F-4D97-AF65-F5344CB8AC3E}">
        <p14:creationId xmlns:p14="http://schemas.microsoft.com/office/powerpoint/2010/main" val="306747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40B7-DDEF-D540-B0E2-9762CF3C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F670C-DAA0-ED45-8EC9-28BA51E3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E238A-0AF3-BB44-B13B-1A94CD52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6F341-0971-C141-BA43-242EC1A9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23"/>
            <a:ext cx="12192000" cy="5927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265B6-9163-8D4A-BF86-570C9972CA5A}"/>
              </a:ext>
            </a:extLst>
          </p:cNvPr>
          <p:cNvSpPr txBox="1"/>
          <p:nvPr/>
        </p:nvSpPr>
        <p:spPr>
          <a:xfrm>
            <a:off x="0" y="6647963"/>
            <a:ext cx="455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paperswithcode.com</a:t>
            </a:r>
            <a:r>
              <a:rPr lang="en-US" sz="1400" dirty="0"/>
              <a:t>/</a:t>
            </a:r>
            <a:r>
              <a:rPr lang="en-US" sz="1400" dirty="0" err="1"/>
              <a:t>sota</a:t>
            </a:r>
            <a:r>
              <a:rPr lang="en-US" sz="1400" dirty="0"/>
              <a:t>/object-detection-on-coco</a:t>
            </a:r>
          </a:p>
        </p:txBody>
      </p:sp>
    </p:spTree>
    <p:extLst>
      <p:ext uri="{BB962C8B-B14F-4D97-AF65-F5344CB8AC3E}">
        <p14:creationId xmlns:p14="http://schemas.microsoft.com/office/powerpoint/2010/main" val="316254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DF9D-313A-6446-86D3-2F0C08C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C6EF4-17F9-2F41-93A8-04C512F4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D5F0-6011-AC4A-8C4E-6CE45AD6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91A8-32C5-304C-9ACD-5C656DE5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1B14-473F-D94B-9B72-4703970D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object per image</a:t>
            </a:r>
          </a:p>
          <a:p>
            <a:r>
              <a:rPr lang="en-US" dirty="0"/>
              <a:t>Predict coordinates of a bounding box (x, y, w, h)</a:t>
            </a:r>
          </a:p>
          <a:p>
            <a:r>
              <a:rPr lang="en-US" dirty="0"/>
              <a:t>Evaluate via Intersection over Union (</a:t>
            </a:r>
            <a:r>
              <a:rPr lang="en-US" dirty="0" err="1"/>
              <a:t>IoU</a:t>
            </a:r>
            <a:r>
              <a:rPr lang="en-US" dirty="0"/>
              <a:t>) (</a:t>
            </a:r>
            <a:r>
              <a:rPr lang="en-US" dirty="0" err="1"/>
              <a:t>Jacard</a:t>
            </a:r>
            <a:r>
              <a:rPr lang="en-US" dirty="0"/>
              <a:t> Similarity)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C961-FA8D-C44D-86A2-CD90888E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B82356F2-28DD-3F4E-8DE5-39A93FC50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25812"/>
            <a:ext cx="514096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ED936D8-65FF-5E47-92D5-F196E3B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57" y="4281547"/>
            <a:ext cx="5483089" cy="14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42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9EC9780-5B52-3346-9CCB-DD11A8BA3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3250" y="1741488"/>
            <a:ext cx="8394702" cy="493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AAB73-ACBE-0448-90DC-45FD4F5A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as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CFB0-519B-7542-93AB-DBC5F6A1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D23F8A-CC66-4D48-8CB1-07F69DD4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9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AB73-ACBE-0448-90DC-45FD4F5A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A25046-1D42-EE4D-A469-110E94D56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3250" y="1749123"/>
            <a:ext cx="8394700" cy="49302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CFB0-519B-7542-93AB-DBC5F6A1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6EDFC-768F-0640-8E3A-27B30DB0D9C7}"/>
              </a:ext>
            </a:extLst>
          </p:cNvPr>
          <p:cNvSpPr/>
          <p:nvPr/>
        </p:nvSpPr>
        <p:spPr>
          <a:xfrm>
            <a:off x="9372600" y="4942047"/>
            <a:ext cx="312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the sum of the all the </a:t>
            </a:r>
            <a:r>
              <a:rPr lang="en-US" b="1" dirty="0">
                <a:solidFill>
                  <a:srgbClr val="333333"/>
                </a:solidFill>
              </a:rPr>
              <a:t>squared</a:t>
            </a:r>
            <a:r>
              <a:rPr lang="en-US" dirty="0">
                <a:solidFill>
                  <a:srgbClr val="333333"/>
                </a:solidFill>
              </a:rPr>
              <a:t> differences between the true value and the predicted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6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583C8B-3040-9F42-AA13-75F4A37B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Semantic Segmentation and Object Detection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A7DE72-9459-DE46-A919-361C83CCE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B279-5B6F-6F42-8C56-02674D0F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0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84BE1-809D-0F42-B4F0-B99EFFAA23BD}"/>
              </a:ext>
            </a:extLst>
          </p:cNvPr>
          <p:cNvSpPr/>
          <p:nvPr/>
        </p:nvSpPr>
        <p:spPr>
          <a:xfrm>
            <a:off x="2882900" y="51168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Use a pre-trained CNN on ImageNet (e.g., </a:t>
            </a:r>
            <a:r>
              <a:rPr lang="en-US" dirty="0" err="1">
                <a:solidFill>
                  <a:srgbClr val="000000"/>
                </a:solidFill>
              </a:rPr>
              <a:t>ResNet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"localization head" is trained separately with regression (i.e., generate coordinates in a continuous 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Possible end-to-end finetuning of both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At test time, use both heads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668039-8B57-D547-A123-844A14E5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9317" y="1331275"/>
            <a:ext cx="7453365" cy="35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27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84BE1-809D-0F42-B4F0-B99EFFAA23BD}"/>
              </a:ext>
            </a:extLst>
          </p:cNvPr>
          <p:cNvSpPr/>
          <p:nvPr/>
        </p:nvSpPr>
        <p:spPr>
          <a:xfrm>
            <a:off x="2882900" y="51168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 classes, 4 output dimensions (1 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 exactly </a:t>
            </a:r>
            <a:r>
              <a:rPr lang="en-US" dirty="0"/>
              <a:t>N</a:t>
            </a:r>
            <a:r>
              <a:rPr lang="en-US" b="1" dirty="0"/>
              <a:t> objects:</a:t>
            </a:r>
            <a:r>
              <a:rPr lang="en-US" dirty="0"/>
              <a:t> predict (N×4) coordinates and (N×K) class scores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668039-8B57-D547-A123-844A14E5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9317" y="1331275"/>
            <a:ext cx="7453365" cy="35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8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FE2E-90CC-2B46-81A1-BB519956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F732-D110-C64A-A3CA-05E8AC8E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don't know in advance the number of objects in the image.</a:t>
            </a:r>
          </a:p>
          <a:p>
            <a:r>
              <a:rPr lang="en-US" dirty="0"/>
              <a:t>Object detection relies on </a:t>
            </a:r>
            <a:r>
              <a:rPr lang="en-US" i="1" dirty="0"/>
              <a:t>object proposal</a:t>
            </a:r>
            <a:r>
              <a:rPr lang="en-US" dirty="0"/>
              <a:t> and </a:t>
            </a:r>
            <a:r>
              <a:rPr lang="en-US" i="1" dirty="0"/>
              <a:t>object classification</a:t>
            </a:r>
            <a:endParaRPr lang="en-US" dirty="0"/>
          </a:p>
          <a:p>
            <a:r>
              <a:rPr lang="en-US" b="1" dirty="0"/>
              <a:t>Object proposal:</a:t>
            </a:r>
            <a:r>
              <a:rPr lang="en-US" dirty="0"/>
              <a:t> find regions of interest (</a:t>
            </a:r>
            <a:r>
              <a:rPr lang="en-US" dirty="0" err="1"/>
              <a:t>RoIs</a:t>
            </a:r>
            <a:r>
              <a:rPr lang="en-US" dirty="0"/>
              <a:t>) in the image</a:t>
            </a:r>
          </a:p>
          <a:p>
            <a:r>
              <a:rPr lang="en-US" b="1" dirty="0"/>
              <a:t>Object classification:</a:t>
            </a:r>
            <a:r>
              <a:rPr lang="en-US" dirty="0"/>
              <a:t> classify the object in these regions</a:t>
            </a:r>
          </a:p>
          <a:p>
            <a:r>
              <a:rPr lang="en-US" dirty="0"/>
              <a:t>Two main families:</a:t>
            </a:r>
          </a:p>
          <a:p>
            <a:pPr lvl="1"/>
            <a:r>
              <a:rPr lang="en-US" dirty="0"/>
              <a:t>Single-Stage: A grid in the image where each cell is a proposal (SSD, YOLO, </a:t>
            </a:r>
            <a:r>
              <a:rPr lang="en-US" dirty="0" err="1"/>
              <a:t>RetinaNet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Two-Stage: Region proposal then classification (Faster-RCNN)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FC1F5-20EE-DF44-A232-48E6D3AD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6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AAE3-92C0-7A4A-8F4C-A05A24DD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4AE0-D7CF-3A4D-B55C-20C65D0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300" cy="4351338"/>
          </a:xfrm>
        </p:spPr>
        <p:txBody>
          <a:bodyPr/>
          <a:lstStyle/>
          <a:p>
            <a:r>
              <a:rPr lang="en-US" dirty="0"/>
              <a:t>Slice the image into </a:t>
            </a:r>
            <a:r>
              <a:rPr lang="en-US" dirty="0">
                <a:solidFill>
                  <a:srgbClr val="C00000"/>
                </a:solidFill>
              </a:rPr>
              <a:t>cells</a:t>
            </a:r>
          </a:p>
          <a:p>
            <a:r>
              <a:rPr lang="en-US" dirty="0"/>
              <a:t>Every cell predicts for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Locations of bounding boxes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confidence scores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Class probabilities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81EBC-B7CA-3C43-B181-2D3B60E2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7A3E65-4781-8E47-9CDE-1ACA0E9A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204313"/>
            <a:ext cx="5810532" cy="35939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4210C2-19D2-8746-9D58-6AAEAC020176}"/>
              </a:ext>
            </a:extLst>
          </p:cNvPr>
          <p:cNvSpPr/>
          <p:nvPr/>
        </p:nvSpPr>
        <p:spPr>
          <a:xfrm>
            <a:off x="0" y="6531910"/>
            <a:ext cx="7384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Redmon, Joseph, et al. "You only look once: Unified, real-time object detection." CVPR (2016)</a:t>
            </a:r>
          </a:p>
        </p:txBody>
      </p:sp>
    </p:spTree>
    <p:extLst>
      <p:ext uri="{BB962C8B-B14F-4D97-AF65-F5344CB8AC3E}">
        <p14:creationId xmlns:p14="http://schemas.microsoft.com/office/powerpoint/2010/main" val="373357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FF09-B0BA-4C46-90F9-DED90C5B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33AD-3123-924D-8272-D752824BF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1626" cy="4351338"/>
          </a:xfrm>
        </p:spPr>
        <p:txBody>
          <a:bodyPr>
            <a:noAutofit/>
          </a:bodyPr>
          <a:lstStyle/>
          <a:p>
            <a:r>
              <a:rPr lang="en-US" sz="2000" dirty="0"/>
              <a:t>Every cell predicts a number of </a:t>
            </a:r>
            <a:r>
              <a:rPr lang="en-US" sz="2000" dirty="0">
                <a:solidFill>
                  <a:srgbClr val="C00000"/>
                </a:solidFill>
              </a:rPr>
              <a:t>B bounding boxes</a:t>
            </a:r>
            <a:r>
              <a:rPr lang="en-US" sz="2000" dirty="0"/>
              <a:t>: [P</a:t>
            </a:r>
            <a:r>
              <a:rPr lang="en-US" sz="2000" baseline="-25000" dirty="0"/>
              <a:t>c</a:t>
            </a:r>
            <a:r>
              <a:rPr lang="en-US" sz="2000" dirty="0"/>
              <a:t>, B</a:t>
            </a:r>
            <a:r>
              <a:rPr lang="en-US" sz="2000" baseline="-25000" dirty="0"/>
              <a:t>x</a:t>
            </a:r>
            <a:r>
              <a:rPr lang="en-US" sz="2000" dirty="0"/>
              <a:t>, B</a:t>
            </a:r>
            <a:r>
              <a:rPr lang="en-US" sz="2000" baseline="-25000" dirty="0"/>
              <a:t>y</a:t>
            </a:r>
            <a:r>
              <a:rPr lang="en-US" sz="2000" dirty="0"/>
              <a:t>, </a:t>
            </a:r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r>
              <a:rPr lang="en-US" sz="2000" dirty="0"/>
              <a:t>, </a:t>
            </a:r>
            <a:r>
              <a:rPr lang="en-US" sz="2000" dirty="0" err="1"/>
              <a:t>B</a:t>
            </a:r>
            <a:r>
              <a:rPr lang="en-US" sz="2000" baseline="-25000" dirty="0" err="1"/>
              <a:t>h</a:t>
            </a:r>
            <a:r>
              <a:rPr lang="en-US" sz="2000" dirty="0"/>
              <a:t>]</a:t>
            </a:r>
          </a:p>
          <a:p>
            <a:pPr marL="742950" lvl="1" indent="-285750"/>
            <a:r>
              <a:rPr lang="en-US" sz="1800" dirty="0">
                <a:solidFill>
                  <a:srgbClr val="C00000"/>
                </a:solidFill>
              </a:rPr>
              <a:t>P</a:t>
            </a:r>
            <a:r>
              <a:rPr lang="en-US" sz="1800" baseline="-25000" dirty="0">
                <a:solidFill>
                  <a:srgbClr val="C00000"/>
                </a:solidFill>
              </a:rPr>
              <a:t>c</a:t>
            </a:r>
            <a:r>
              <a:rPr lang="en-US" sz="1800" dirty="0">
                <a:solidFill>
                  <a:srgbClr val="C00000"/>
                </a:solidFill>
              </a:rPr>
              <a:t>:</a:t>
            </a:r>
            <a:r>
              <a:rPr lang="zh-TW" altLang="en-US" sz="1800" dirty="0">
                <a:solidFill>
                  <a:srgbClr val="C00000"/>
                </a:solidFill>
              </a:rPr>
              <a:t> </a:t>
            </a:r>
            <a:r>
              <a:rPr lang="en-US" altLang="zh-TW" sz="1800" dirty="0" err="1">
                <a:solidFill>
                  <a:srgbClr val="C00000"/>
                </a:solidFill>
              </a:rPr>
              <a:t>Pr</a:t>
            </a:r>
            <a:r>
              <a:rPr lang="en-US" altLang="zh-TW" sz="1800" dirty="0">
                <a:solidFill>
                  <a:srgbClr val="C00000"/>
                </a:solidFill>
              </a:rPr>
              <a:t>(obj) x IOU</a:t>
            </a:r>
            <a:r>
              <a:rPr lang="en-US" altLang="zh-TW" sz="1800" dirty="0"/>
              <a:t>, the probability of an object in the cell x IOU  between the predicted box and any ground truth box</a:t>
            </a:r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r>
              <a:rPr lang="en-US" sz="1800" dirty="0">
                <a:solidFill>
                  <a:srgbClr val="C00000"/>
                </a:solidFill>
              </a:rPr>
              <a:t>B</a:t>
            </a:r>
            <a:r>
              <a:rPr lang="en-US" sz="1800" baseline="-25000" dirty="0">
                <a:solidFill>
                  <a:srgbClr val="C00000"/>
                </a:solidFill>
              </a:rPr>
              <a:t>x</a:t>
            </a:r>
            <a:r>
              <a:rPr lang="en-US" sz="1800" dirty="0">
                <a:solidFill>
                  <a:srgbClr val="C00000"/>
                </a:solidFill>
              </a:rPr>
              <a:t>, B</a:t>
            </a:r>
            <a:r>
              <a:rPr lang="en-US" sz="1800" baseline="-25000" dirty="0">
                <a:solidFill>
                  <a:srgbClr val="C00000"/>
                </a:solidFill>
              </a:rPr>
              <a:t>y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B</a:t>
            </a:r>
            <a:r>
              <a:rPr lang="en-US" sz="1800" baseline="-25000" dirty="0" err="1">
                <a:solidFill>
                  <a:srgbClr val="C00000"/>
                </a:solidFill>
              </a:rPr>
              <a:t>w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B</a:t>
            </a:r>
            <a:r>
              <a:rPr lang="en-US" sz="1800" baseline="-25000" dirty="0" err="1">
                <a:solidFill>
                  <a:srgbClr val="C00000"/>
                </a:solidFill>
              </a:rPr>
              <a:t>h</a:t>
            </a:r>
            <a:r>
              <a:rPr lang="en-US" sz="1800" dirty="0"/>
              <a:t>, object bounding box location (relative to the cell) and size (relative to the image)</a:t>
            </a:r>
          </a:p>
          <a:p>
            <a:r>
              <a:rPr lang="en-US" sz="2000" dirty="0"/>
              <a:t>Every cell also predicts C conditional class probabilities for all boxes:</a:t>
            </a:r>
          </a:p>
          <a:p>
            <a:pPr marL="742950" lvl="1" indent="-285750"/>
            <a:r>
              <a:rPr lang="en-US" sz="1800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1</a:t>
            </a:r>
            <a:r>
              <a:rPr lang="en-US" sz="1800" dirty="0">
                <a:solidFill>
                  <a:srgbClr val="C00000"/>
                </a:solidFill>
              </a:rPr>
              <a:t>, 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,…C</a:t>
            </a:r>
            <a:r>
              <a:rPr lang="en-US" sz="1800" baseline="-25000" dirty="0">
                <a:solidFill>
                  <a:srgbClr val="C00000"/>
                </a:solidFill>
              </a:rPr>
              <a:t>n </a:t>
            </a:r>
            <a:r>
              <a:rPr lang="en-US" sz="1800" dirty="0">
                <a:solidFill>
                  <a:srgbClr val="C00000"/>
                </a:solidFill>
              </a:rPr>
              <a:t>: </a:t>
            </a:r>
            <a:r>
              <a:rPr lang="en-US" sz="1800" dirty="0" err="1">
                <a:solidFill>
                  <a:srgbClr val="C00000"/>
                </a:solidFill>
              </a:rPr>
              <a:t>Pr</a:t>
            </a:r>
            <a:r>
              <a:rPr lang="en-US" sz="1800" dirty="0">
                <a:solidFill>
                  <a:srgbClr val="C00000"/>
                </a:solidFill>
              </a:rPr>
              <a:t>(</a:t>
            </a:r>
            <a:r>
              <a:rPr lang="en-US" sz="1800" dirty="0" err="1">
                <a:solidFill>
                  <a:srgbClr val="C00000"/>
                </a:solidFill>
              </a:rPr>
              <a:t>Class</a:t>
            </a:r>
            <a:r>
              <a:rPr lang="en-US" sz="1800" baseline="-25000" dirty="0" err="1">
                <a:solidFill>
                  <a:srgbClr val="C00000"/>
                </a:solidFill>
              </a:rPr>
              <a:t>i</a:t>
            </a:r>
            <a:r>
              <a:rPr lang="en-US" sz="1800" baseline="-250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|obj = true) </a:t>
            </a:r>
            <a:r>
              <a:rPr lang="en-US" sz="1800" dirty="0"/>
              <a:t>Give the cell contains an object, what is the probability of the object </a:t>
            </a:r>
          </a:p>
          <a:p>
            <a:endParaRPr lang="en-US" sz="2000" dirty="0"/>
          </a:p>
        </p:txBody>
      </p:sp>
      <p:pic>
        <p:nvPicPr>
          <p:cNvPr id="5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6DA2B2-A052-4E45-ABB1-83E8CBA31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3444" r="69561" b="21497"/>
          <a:stretch/>
        </p:blipFill>
        <p:spPr>
          <a:xfrm>
            <a:off x="9342835" y="2534478"/>
            <a:ext cx="2849165" cy="318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D9472-6300-EA42-8CDC-D85CFA11933D}"/>
              </a:ext>
            </a:extLst>
          </p:cNvPr>
          <p:cNvSpPr txBox="1"/>
          <p:nvPr/>
        </p:nvSpPr>
        <p:spPr>
          <a:xfrm>
            <a:off x="6667966" y="398913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[1, 0.05, 0.5, 2.35, 4, </a:t>
            </a:r>
            <a:r>
              <a:rPr lang="en-US" dirty="0">
                <a:solidFill>
                  <a:srgbClr val="0070C0"/>
                </a:solidFill>
              </a:rPr>
              <a:t>1 ,0</a:t>
            </a:r>
            <a:r>
              <a:rPr lang="en-US" dirty="0"/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25C3BD-502D-6649-91DC-19DE165A6DC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234694" y="4173798"/>
            <a:ext cx="826861" cy="14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89D6E-F7B2-C14A-B6AD-712E78FD5E05}"/>
              </a:ext>
            </a:extLst>
          </p:cNvPr>
          <p:cNvSpPr txBox="1"/>
          <p:nvPr/>
        </p:nvSpPr>
        <p:spPr>
          <a:xfrm>
            <a:off x="8359565" y="4358464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dog, bike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926510-58DE-8D48-957F-020E0EE87AC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342835" y="2999563"/>
            <a:ext cx="1401365" cy="67420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1290F3-3DE8-D943-AE42-6F55ADCACF6F}"/>
              </a:ext>
            </a:extLst>
          </p:cNvPr>
          <p:cNvSpPr txBox="1"/>
          <p:nvPr/>
        </p:nvSpPr>
        <p:spPr>
          <a:xfrm>
            <a:off x="7184872" y="281489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[1, 0.5, 0.5, 5, 4, 0 ,1]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047E6-4147-B246-838A-C7305167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77" y="3336667"/>
            <a:ext cx="5483089" cy="14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10377B-13CD-6445-80CC-27423CA76F5B}"/>
              </a:ext>
            </a:extLst>
          </p:cNvPr>
          <p:cNvSpPr txBox="1"/>
          <p:nvPr/>
        </p:nvSpPr>
        <p:spPr>
          <a:xfrm>
            <a:off x="7153418" y="6335088"/>
            <a:ext cx="718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www.coursera.org</a:t>
            </a:r>
            <a:r>
              <a:rPr lang="en-US" sz="1400" dirty="0"/>
              <a:t>/learn/convolutional-neural-networks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polakowo.io</a:t>
            </a:r>
            <a:r>
              <a:rPr lang="en-US" sz="1400" dirty="0"/>
              <a:t>/</a:t>
            </a:r>
            <a:r>
              <a:rPr lang="en-US" sz="1400" dirty="0" err="1"/>
              <a:t>datadocs</a:t>
            </a:r>
            <a:r>
              <a:rPr lang="en-US" sz="1400" dirty="0"/>
              <a:t>/docs/deep-learning/object-detection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50673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AAE3-92C0-7A4A-8F4C-A05A24DD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4AE0-D7CF-3A4D-B55C-20C65D0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3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Non-maximum suppression </a:t>
            </a:r>
            <a:r>
              <a:rPr lang="en-US" sz="2400" dirty="0"/>
              <a:t>to merge detected boxes with high confidence</a:t>
            </a:r>
          </a:p>
          <a:p>
            <a:r>
              <a:rPr lang="en-US" sz="2400" dirty="0"/>
              <a:t>For each object class:</a:t>
            </a:r>
          </a:p>
          <a:p>
            <a:pPr lvl="1"/>
            <a:r>
              <a:rPr lang="en-US" sz="2000" dirty="0"/>
              <a:t>discard bounding boxes where probability of object being present is </a:t>
            </a:r>
            <a:r>
              <a:rPr lang="en-US" sz="2000" dirty="0">
                <a:solidFill>
                  <a:srgbClr val="C00000"/>
                </a:solidFill>
              </a:rPr>
              <a:t>below some threshold</a:t>
            </a:r>
            <a:r>
              <a:rPr lang="en-US" sz="2000" dirty="0"/>
              <a:t>, say 0.6</a:t>
            </a:r>
          </a:p>
          <a:p>
            <a:pPr lvl="1"/>
            <a:r>
              <a:rPr lang="en-US" sz="2000" dirty="0"/>
              <a:t>take the bounding box with the highest score,</a:t>
            </a:r>
          </a:p>
          <a:p>
            <a:pPr lvl="1"/>
            <a:r>
              <a:rPr lang="en-US" sz="2000" dirty="0"/>
              <a:t>discard any remaining bounding boxes </a:t>
            </a:r>
            <a:r>
              <a:rPr lang="en-US" sz="2000" dirty="0">
                <a:solidFill>
                  <a:srgbClr val="00B050"/>
                </a:solidFill>
              </a:rPr>
              <a:t>with IOU value above some threshold (0.5)</a:t>
            </a:r>
            <a:br>
              <a:rPr lang="en-US" sz="1800" dirty="0">
                <a:solidFill>
                  <a:srgbClr val="00B050"/>
                </a:solidFill>
              </a:rPr>
            </a:br>
            <a:endParaRPr lang="en-US" sz="1800" dirty="0">
              <a:solidFill>
                <a:srgbClr val="00B050"/>
              </a:solidFill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81EBC-B7CA-3C43-B181-2D3B60E2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7A3E65-4781-8E47-9CDE-1ACA0E9AB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0" r="36891" b="55415"/>
          <a:stretch/>
        </p:blipFill>
        <p:spPr>
          <a:xfrm>
            <a:off x="7119730" y="1690688"/>
            <a:ext cx="2981739" cy="300445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BC57C8-04EB-264C-BFD3-F15827154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04" y="4832173"/>
            <a:ext cx="2651539" cy="18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FDE3F-340F-8944-9061-D130829FAAA6}"/>
              </a:ext>
            </a:extLst>
          </p:cNvPr>
          <p:cNvSpPr txBox="1"/>
          <p:nvPr/>
        </p:nvSpPr>
        <p:spPr>
          <a:xfrm>
            <a:off x="-9386" y="6567586"/>
            <a:ext cx="7064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www.coursera.org</a:t>
            </a:r>
            <a:r>
              <a:rPr lang="en-US" sz="1400" dirty="0"/>
              <a:t>/lecture/convolutional-neural-networks/non-max-suppression-</a:t>
            </a:r>
            <a:r>
              <a:rPr lang="en-US" sz="1400" dirty="0" err="1"/>
              <a:t>dvrjH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57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93A5-F310-0142-83DA-438FF30A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65D1-9C15-A743-8301-FE998681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After ImageNet pretraining, the whole network is trained end-to-end</a:t>
            </a:r>
          </a:p>
          <a:p>
            <a:r>
              <a:rPr lang="en-US" sz="2000" dirty="0"/>
              <a:t>The loss is a weighted sum of different regressions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4430A-04A7-6F49-9BC8-C501F52B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A93252F-1791-C54B-A592-05F5FA61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17" y="2702689"/>
            <a:ext cx="5598983" cy="3563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9CC4E-7EA0-614E-93B8-B685A8A7BCAE}"/>
              </a:ext>
            </a:extLst>
          </p:cNvPr>
          <p:cNvSpPr/>
          <p:nvPr/>
        </p:nvSpPr>
        <p:spPr>
          <a:xfrm>
            <a:off x="0" y="6531910"/>
            <a:ext cx="7384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Redmon, Joseph, et al. "You only look once: Unified, real-time object detection." CVPR (2016)</a:t>
            </a:r>
          </a:p>
        </p:txBody>
      </p:sp>
    </p:spTree>
    <p:extLst>
      <p:ext uri="{BB962C8B-B14F-4D97-AF65-F5344CB8AC3E}">
        <p14:creationId xmlns:p14="http://schemas.microsoft.com/office/powerpoint/2010/main" val="141595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CB3B-FA04-6D47-825B-F788F966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98704" cy="1325563"/>
          </a:xfrm>
        </p:spPr>
        <p:txBody>
          <a:bodyPr/>
          <a:lstStyle/>
          <a:p>
            <a:r>
              <a:rPr lang="en-US" dirty="0"/>
              <a:t>YOLO9000 / YOLOv2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9A3D-D954-FE46-808D-9153A8D53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9435" cy="4351338"/>
          </a:xfrm>
        </p:spPr>
        <p:txBody>
          <a:bodyPr>
            <a:noAutofit/>
          </a:bodyPr>
          <a:lstStyle/>
          <a:p>
            <a:r>
              <a:rPr lang="en-US" sz="2000" dirty="0"/>
              <a:t>Better, Faster, Stronger</a:t>
            </a:r>
            <a:endParaRPr lang="en-US" sz="1600" dirty="0"/>
          </a:p>
          <a:p>
            <a:r>
              <a:rPr lang="en-US" sz="2000" dirty="0"/>
              <a:t>Instead of directly predict any bounding box sizes from a cell, use </a:t>
            </a:r>
            <a:r>
              <a:rPr lang="en-US" sz="2000" dirty="0">
                <a:solidFill>
                  <a:srgbClr val="0070C0"/>
                </a:solidFill>
              </a:rPr>
              <a:t>anchor boxes </a:t>
            </a:r>
            <a:r>
              <a:rPr lang="en-US" sz="2000" dirty="0"/>
              <a:t>as prior knowledge and then predict to adjust the boxes</a:t>
            </a:r>
          </a:p>
          <a:p>
            <a:r>
              <a:rPr lang="en-US" sz="2000" dirty="0"/>
              <a:t>Anchor boxes</a:t>
            </a:r>
          </a:p>
          <a:p>
            <a:pPr lvl="1"/>
            <a:r>
              <a:rPr lang="en-US" sz="1800" dirty="0"/>
              <a:t>Predefined dimensions of bounding boxes</a:t>
            </a:r>
          </a:p>
          <a:p>
            <a:pPr lvl="1"/>
            <a:r>
              <a:rPr lang="en-US" sz="1800" dirty="0"/>
              <a:t>Calculated from training data using K-Means </a:t>
            </a:r>
            <a:r>
              <a:rPr lang="en-US" sz="1800" dirty="0">
                <a:solidFill>
                  <a:srgbClr val="00B050"/>
                </a:solidFill>
              </a:rPr>
              <a:t>with IOU as the distance measure</a:t>
            </a:r>
          </a:p>
          <a:p>
            <a:pPr lvl="1"/>
            <a:r>
              <a:rPr lang="en-US" sz="1800" dirty="0"/>
              <a:t>When K=5, every cell predicts to adjust 5 anchor boxes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Help detect multiple objects centered at a cell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CDE3F-1260-A341-9497-39C97BA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4A5FD-A378-014A-BDAE-66A9E4B3EE47}"/>
              </a:ext>
            </a:extLst>
          </p:cNvPr>
          <p:cNvSpPr txBox="1"/>
          <p:nvPr/>
        </p:nvSpPr>
        <p:spPr>
          <a:xfrm>
            <a:off x="0" y="6538912"/>
            <a:ext cx="10607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vivek-yadav.medium.com</a:t>
            </a:r>
            <a:r>
              <a:rPr lang="en-US" sz="1400" dirty="0"/>
              <a:t>/part-1-generating-anchor-boxes-for-yolo-like-network-for-vehicle-detection-using-kitti-dataset-b2fe033e5807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82E78-B1FD-CA4B-A83D-C40A603DA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9" t="19944" r="34946" b="23255"/>
          <a:stretch/>
        </p:blipFill>
        <p:spPr bwMode="auto">
          <a:xfrm>
            <a:off x="8090452" y="3796749"/>
            <a:ext cx="3429000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5AAA0-4D23-F544-BD71-62B173C118FF}"/>
              </a:ext>
            </a:extLst>
          </p:cNvPr>
          <p:cNvSpPr txBox="1"/>
          <p:nvPr/>
        </p:nvSpPr>
        <p:spPr>
          <a:xfrm>
            <a:off x="7169230" y="6091377"/>
            <a:ext cx="527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all boxes and se IOU as the distance measure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2CE6A-B5A7-234D-9CE3-D9F30D59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904" y="679939"/>
            <a:ext cx="5253709" cy="28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AE5B-57AE-FA4C-ADF3-9E735536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54896" cy="1325563"/>
          </a:xfrm>
        </p:spPr>
        <p:txBody>
          <a:bodyPr/>
          <a:lstStyle/>
          <a:p>
            <a:r>
              <a:rPr lang="en-US" dirty="0" err="1"/>
              <a:t>RetinaNet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17CEE-BB85-7D44-A80D-8B424C2E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1365" cy="4351338"/>
          </a:xfrm>
        </p:spPr>
        <p:txBody>
          <a:bodyPr/>
          <a:lstStyle/>
          <a:p>
            <a:r>
              <a:rPr lang="en-US" dirty="0"/>
              <a:t>One-stage object detection</a:t>
            </a:r>
          </a:p>
          <a:p>
            <a:r>
              <a:rPr lang="en-US" dirty="0"/>
              <a:t>Feature Pyramid Networks (FPN)</a:t>
            </a:r>
          </a:p>
          <a:p>
            <a:pPr lvl="1"/>
            <a:r>
              <a:rPr lang="en-US" dirty="0"/>
              <a:t>Effectively handle multiscale objects</a:t>
            </a:r>
          </a:p>
          <a:p>
            <a:r>
              <a:rPr lang="en-US" dirty="0" err="1"/>
              <a:t>FocalLoss</a:t>
            </a:r>
            <a:endParaRPr lang="en-US" dirty="0"/>
          </a:p>
          <a:p>
            <a:pPr lvl="1"/>
            <a:r>
              <a:rPr lang="en-US" dirty="0"/>
              <a:t>Help the networks to focus on hard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40A7-5366-CE47-A472-B82047CA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C9E23-12FA-434D-99BA-B8031EAB7BED}"/>
              </a:ext>
            </a:extLst>
          </p:cNvPr>
          <p:cNvSpPr txBox="1"/>
          <p:nvPr/>
        </p:nvSpPr>
        <p:spPr>
          <a:xfrm>
            <a:off x="0" y="6552846"/>
            <a:ext cx="2623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/abs/1612.03144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11709-D4DA-2548-A1C7-5E265694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17" y="434699"/>
            <a:ext cx="6142383" cy="62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3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CFB0-E647-6848-8D42-CF57E655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Recall: Overhead Imagery Understanding</a:t>
            </a:r>
            <a:r>
              <a:rPr lang="zh-TW" altLang="en-US" sz="4000" dirty="0"/>
              <a:t> </a:t>
            </a:r>
            <a:r>
              <a:rPr lang="en-US" sz="4000" dirty="0"/>
              <a:t>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CBDB-29BA-7048-9196-41417693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748C3-9BE2-5747-BFF5-DA53B6C0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6581"/>
            <a:ext cx="12300499" cy="32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75177-3CD7-CA4A-9DAD-EC48546A3872}"/>
              </a:ext>
            </a:extLst>
          </p:cNvPr>
          <p:cNvSpPr txBox="1"/>
          <p:nvPr/>
        </p:nvSpPr>
        <p:spPr>
          <a:xfrm>
            <a:off x="0" y="6356350"/>
            <a:ext cx="95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Thorsten </a:t>
            </a:r>
            <a:r>
              <a:rPr lang="en-US" sz="1400" dirty="0" err="1"/>
              <a:t>Hoeser</a:t>
            </a:r>
            <a:r>
              <a:rPr lang="en-US" sz="1400" dirty="0"/>
              <a:t> and Claudia </a:t>
            </a:r>
            <a:r>
              <a:rPr lang="en-US" sz="1400" dirty="0" err="1"/>
              <a:t>Kuenzer</a:t>
            </a:r>
            <a:r>
              <a:rPr lang="en-US" sz="1400" dirty="0"/>
              <a:t>. 2020. Object detection and image segmentation with deep learning on earth observation data: A review-part </a:t>
            </a:r>
            <a:r>
              <a:rPr lang="en-US" sz="1400" dirty="0" err="1"/>
              <a:t>i</a:t>
            </a:r>
            <a:r>
              <a:rPr lang="en-US" sz="1400" dirty="0"/>
              <a:t>: Evolution and recent trends. </a:t>
            </a:r>
            <a:r>
              <a:rPr lang="en-US" sz="1400" i="1" dirty="0"/>
              <a:t>Remote Sensing</a:t>
            </a:r>
            <a:r>
              <a:rPr lang="en-US" sz="1400" dirty="0"/>
              <a:t>. Retrieved from </a:t>
            </a:r>
            <a:r>
              <a:rPr lang="en-US" sz="1400" dirty="0">
                <a:hlinkClick r:id="rId3"/>
              </a:rPr>
              <a:t>https://www.mdpi.com/723500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346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627E-6E39-2C45-A453-1F21A58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FocalLoss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6D04-2280-804A-BA43-92008A75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9384" cy="4667250"/>
          </a:xfrm>
        </p:spPr>
        <p:txBody>
          <a:bodyPr>
            <a:noAutofit/>
          </a:bodyPr>
          <a:lstStyle/>
          <a:p>
            <a:r>
              <a:rPr lang="en-US" sz="2200" dirty="0"/>
              <a:t>Class Imbalance Problem</a:t>
            </a:r>
          </a:p>
          <a:p>
            <a:pPr lvl="1"/>
            <a:r>
              <a:rPr lang="en-US" sz="2000" dirty="0"/>
              <a:t>Information related to </a:t>
            </a:r>
            <a:r>
              <a:rPr lang="en-US" sz="2000" dirty="0">
                <a:solidFill>
                  <a:srgbClr val="C00000"/>
                </a:solidFill>
              </a:rPr>
              <a:t>one class </a:t>
            </a:r>
            <a:r>
              <a:rPr lang="en-US" sz="2000" dirty="0"/>
              <a:t>in a dataset used in training is </a:t>
            </a:r>
            <a:r>
              <a:rPr lang="en-US" sz="2000" dirty="0">
                <a:solidFill>
                  <a:srgbClr val="0070C0"/>
                </a:solidFill>
              </a:rPr>
              <a:t>over-represented than the other classes</a:t>
            </a:r>
          </a:p>
          <a:p>
            <a:pPr lvl="1"/>
            <a:r>
              <a:rPr lang="en-US" sz="2000" dirty="0"/>
              <a:t>Make the network </a:t>
            </a:r>
            <a:r>
              <a:rPr lang="en-US" sz="2000" dirty="0">
                <a:solidFill>
                  <a:srgbClr val="00B050"/>
                </a:solidFill>
              </a:rPr>
              <a:t>biased towards learning more representations of the data-dominated class </a:t>
            </a:r>
            <a:r>
              <a:rPr lang="en-US" sz="2000" dirty="0"/>
              <a:t>and other classes will be </a:t>
            </a:r>
            <a:r>
              <a:rPr lang="en-US" sz="2000" dirty="0" err="1"/>
              <a:t>underlooked</a:t>
            </a:r>
            <a:endParaRPr lang="en-US" sz="2000" dirty="0"/>
          </a:p>
          <a:p>
            <a:r>
              <a:rPr lang="en-US" sz="2200" dirty="0"/>
              <a:t>Focal Loss </a:t>
            </a:r>
          </a:p>
          <a:p>
            <a:pPr lvl="1"/>
            <a:r>
              <a:rPr lang="en-US" sz="2000" dirty="0"/>
              <a:t>Reduce the loss for “well-classified examples” (e.g., p &gt; 0.5 and it's correct) </a:t>
            </a:r>
          </a:p>
          <a:p>
            <a:pPr lvl="1"/>
            <a:r>
              <a:rPr lang="en-US" sz="2000" dirty="0"/>
              <a:t>Increase loss for “hard-to-classify examples” (e.g., p &lt; 0.5)</a:t>
            </a:r>
          </a:p>
          <a:p>
            <a:pPr lvl="1"/>
            <a:r>
              <a:rPr lang="en-US" sz="2000" dirty="0"/>
              <a:t>Help the models focus on the rare class in case of class imbalance.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8139B-F7AB-BA43-9950-2A3B50281147}"/>
              </a:ext>
            </a:extLst>
          </p:cNvPr>
          <p:cNvSpPr txBox="1"/>
          <p:nvPr/>
        </p:nvSpPr>
        <p:spPr>
          <a:xfrm>
            <a:off x="7447722" y="6119336"/>
            <a:ext cx="5092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</a:t>
            </a:r>
            <a:r>
              <a:rPr lang="en-US" sz="1400" dirty="0" err="1"/>
              <a:t>visionwizard</a:t>
            </a:r>
            <a:r>
              <a:rPr lang="en-US" sz="1400" dirty="0"/>
              <a:t>/understanding-focal-loss-a-quick-read-b914422913e7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amaarora.github.io</a:t>
            </a:r>
            <a:r>
              <a:rPr lang="en-US" sz="1400" dirty="0"/>
              <a:t>/2020/06/29/</a:t>
            </a:r>
            <a:r>
              <a:rPr lang="en-US" sz="1400" dirty="0" err="1"/>
              <a:t>FocalLoss.html</a:t>
            </a:r>
            <a:endParaRPr lang="en-US" sz="1400" dirty="0"/>
          </a:p>
        </p:txBody>
      </p:sp>
      <p:pic>
        <p:nvPicPr>
          <p:cNvPr id="123906" name="Picture 2">
            <a:extLst>
              <a:ext uri="{FF2B5EF4-FFF2-40B4-BE49-F238E27FC236}">
                <a16:creationId xmlns:a16="http://schemas.microsoft.com/office/drawing/2014/main" id="{35BF5B87-4825-3844-BEA7-0CDBC851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17" y="2081311"/>
            <a:ext cx="56721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00E40-EC11-1247-8FD7-64B4C888101A}"/>
              </a:ext>
            </a:extLst>
          </p:cNvPr>
          <p:cNvSpPr txBox="1"/>
          <p:nvPr/>
        </p:nvSpPr>
        <p:spPr>
          <a:xfrm>
            <a:off x="0" y="6550223"/>
            <a:ext cx="731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also Dice Loss for semantic segmentation: 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=NqDBvUPD9jg</a:t>
            </a:r>
          </a:p>
        </p:txBody>
      </p:sp>
    </p:spTree>
    <p:extLst>
      <p:ext uri="{BB962C8B-B14F-4D97-AF65-F5344CB8AC3E}">
        <p14:creationId xmlns:p14="http://schemas.microsoft.com/office/powerpoint/2010/main" val="332363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4CD0-3616-224D-B344-0F0DDA3A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4FED-566B-7C46-894F-35BB8E6F9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72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Selective search to find boxes of object candidates (slow, CPU time, 47 sec. per image) – recursively combine similar regions </a:t>
            </a:r>
          </a:p>
          <a:p>
            <a:r>
              <a:rPr lang="en-US" sz="2400" dirty="0" err="1"/>
              <a:t>ConvNet</a:t>
            </a:r>
            <a:r>
              <a:rPr lang="en-US" sz="2400" dirty="0"/>
              <a:t> trained on individual regions</a:t>
            </a:r>
          </a:p>
          <a:p>
            <a:r>
              <a:rPr lang="en-US" sz="2400" dirty="0"/>
              <a:t>Predict a class label for each box using a support vector machine (SVM)</a:t>
            </a:r>
          </a:p>
          <a:p>
            <a:r>
              <a:rPr lang="en-US" sz="2400" dirty="0"/>
              <a:t>Predict offsets of the bounding boxes to improve box precision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0816F-8453-7440-97A5-1D94A50A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6B1BB-BE74-9C47-82DA-A83C576D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0" y="4410656"/>
            <a:ext cx="6606540" cy="244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2" name="Picture 2" descr="Lightbox">
            <a:extLst>
              <a:ext uri="{FF2B5EF4-FFF2-40B4-BE49-F238E27FC236}">
                <a16:creationId xmlns:a16="http://schemas.microsoft.com/office/drawing/2014/main" id="{C7484CA3-F28C-144D-9281-F785F792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713966"/>
            <a:ext cx="5394960" cy="248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D15A2-4DF8-3C4E-BBFC-6C7C1228802E}"/>
              </a:ext>
            </a:extLst>
          </p:cNvPr>
          <p:cNvSpPr txBox="1"/>
          <p:nvPr/>
        </p:nvSpPr>
        <p:spPr>
          <a:xfrm>
            <a:off x="0" y="6567586"/>
            <a:ext cx="5742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www.geeksforgeeks.org</a:t>
            </a:r>
            <a:r>
              <a:rPr lang="en-US" sz="1400" dirty="0"/>
              <a:t>/selective-search-for-object-detection-r-</a:t>
            </a:r>
            <a:r>
              <a:rPr lang="en-US" sz="1400" dirty="0" err="1"/>
              <a:t>cnn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72805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387C51-6797-7F45-8C63-70EEAA08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05" y="3779104"/>
            <a:ext cx="8388096" cy="2942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5667D-2B2D-714F-AA0A-B2B42D15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2024" cy="1325563"/>
          </a:xfrm>
        </p:spPr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70292-615A-0C40-A924-83043502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202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Find regions of interest from the feature map (selective search, but instead of from the input image)</a:t>
            </a:r>
          </a:p>
          <a:p>
            <a:r>
              <a:rPr lang="en-US" sz="2400" dirty="0" err="1"/>
              <a:t>ConvNet</a:t>
            </a:r>
            <a:r>
              <a:rPr lang="en-US" sz="2400" dirty="0"/>
              <a:t> trained on the entire image and use ROI pooling to generate fixed feature vector for each region for prediction</a:t>
            </a:r>
          </a:p>
          <a:p>
            <a:r>
              <a:rPr lang="en-US" sz="2400" dirty="0"/>
              <a:t>Much faster than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CEE4E-299A-3940-9C00-68626CA2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27F72-5AEB-DC45-A72F-E06230D4A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633" y="660781"/>
            <a:ext cx="7156958" cy="299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46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31A1-E0C6-104D-A47F-C816DAFF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AF0C-C7E8-2C4F-ABE0-4D52CEEC1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ROI pooling to generate </a:t>
            </a:r>
            <a:r>
              <a:rPr lang="en-US" dirty="0">
                <a:solidFill>
                  <a:srgbClr val="C00000"/>
                </a:solidFill>
              </a:rPr>
              <a:t>a fixed-size feature vector </a:t>
            </a:r>
            <a:r>
              <a:rPr lang="en-US" dirty="0"/>
              <a:t>for each proposal for final classification</a:t>
            </a:r>
          </a:p>
          <a:p>
            <a:r>
              <a:rPr lang="en-US" dirty="0"/>
              <a:t>Allows to propagate gradient </a:t>
            </a:r>
            <a:r>
              <a:rPr lang="en-US" dirty="0">
                <a:solidFill>
                  <a:srgbClr val="0070C0"/>
                </a:solidFill>
              </a:rPr>
              <a:t>only on interesting regions</a:t>
            </a:r>
            <a:r>
              <a:rPr lang="en-US" dirty="0"/>
              <a:t>, and efficient computation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BBC16-B894-8545-9B98-02654EE9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ADF7FE-B2BB-CC4E-BECA-8F0996D6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48" y="4055668"/>
            <a:ext cx="5741504" cy="22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D1351B-C74A-7048-9BA1-7E4ACDF1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07" y="4735383"/>
            <a:ext cx="1267177" cy="12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634F67F-974E-664F-8C1F-6098CA95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9" y="4534934"/>
            <a:ext cx="4427944" cy="16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55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CC23-EE97-CB48-87D4-0D5F64F5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55096" cy="1325563"/>
          </a:xfrm>
        </p:spPr>
        <p:txBody>
          <a:bodyPr/>
          <a:lstStyle/>
          <a:p>
            <a:r>
              <a:rPr lang="en-US" dirty="0"/>
              <a:t>Faster-RCNN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A55E-9E0D-1D4A-A4C2-27F64872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096" cy="4351338"/>
          </a:xfrm>
        </p:spPr>
        <p:txBody>
          <a:bodyPr>
            <a:noAutofit/>
          </a:bodyPr>
          <a:lstStyle/>
          <a:p>
            <a:r>
              <a:rPr lang="en-US" dirty="0"/>
              <a:t>Region proposal</a:t>
            </a:r>
            <a:r>
              <a:rPr lang="zh-TW" altLang="en-US" dirty="0"/>
              <a:t> </a:t>
            </a:r>
            <a:r>
              <a:rPr lang="en-US" altLang="zh-TW" dirty="0"/>
              <a:t>network (RPN)</a:t>
            </a:r>
            <a:r>
              <a:rPr lang="en-US" dirty="0"/>
              <a:t>: </a:t>
            </a:r>
            <a:r>
              <a:rPr lang="en-US" sz="2400" dirty="0"/>
              <a:t>Take an image (of any size) as input and outputs a set of rectangular object proposals, each with </a:t>
            </a:r>
            <a:r>
              <a:rPr lang="en-US" sz="2400" dirty="0">
                <a:solidFill>
                  <a:srgbClr val="00B050"/>
                </a:solidFill>
              </a:rPr>
              <a:t>an </a:t>
            </a:r>
            <a:r>
              <a:rPr lang="en-US" sz="2400" dirty="0" err="1">
                <a:solidFill>
                  <a:srgbClr val="00B050"/>
                </a:solidFill>
              </a:rPr>
              <a:t>objectness</a:t>
            </a:r>
            <a:r>
              <a:rPr lang="en-US" sz="2400" dirty="0">
                <a:solidFill>
                  <a:srgbClr val="00B050"/>
                </a:solidFill>
              </a:rPr>
              <a:t> score</a:t>
            </a:r>
          </a:p>
          <a:p>
            <a:pPr lvl="1"/>
            <a:r>
              <a:rPr lang="en-US" dirty="0"/>
              <a:t>Use anchor boxes</a:t>
            </a:r>
          </a:p>
          <a:p>
            <a:pPr lvl="1"/>
            <a:r>
              <a:rPr lang="en-US" dirty="0"/>
              <a:t>Lots of proposals (high recall, low precision)</a:t>
            </a:r>
          </a:p>
          <a:p>
            <a:r>
              <a:rPr lang="en-US" dirty="0"/>
              <a:t>Classification: decide if a proposed region has an object</a:t>
            </a: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7FC0-0DED-114E-8403-CC6D7A55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6F6B2-5055-C04A-A780-0F09ADA5AC2B}"/>
              </a:ext>
            </a:extLst>
          </p:cNvPr>
          <p:cNvSpPr txBox="1"/>
          <p:nvPr/>
        </p:nvSpPr>
        <p:spPr>
          <a:xfrm>
            <a:off x="0" y="6567586"/>
            <a:ext cx="8445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Ren, </a:t>
            </a:r>
            <a:r>
              <a:rPr lang="en-US" sz="1400" dirty="0" err="1"/>
              <a:t>Shaoqing</a:t>
            </a:r>
            <a:r>
              <a:rPr lang="en-US" sz="1400" dirty="0"/>
              <a:t>, et al. "Faster r-</a:t>
            </a:r>
            <a:r>
              <a:rPr lang="en-US" sz="1400" dirty="0" err="1"/>
              <a:t>cnn</a:t>
            </a:r>
            <a:r>
              <a:rPr lang="en-US" sz="1400" dirty="0"/>
              <a:t>: Towards real-time object detection with region proposal networks." NIPS 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43EF-677A-984D-8FE2-08280562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5386"/>
            <a:ext cx="58547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06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734B-C907-8446-BDDA-411792AA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7627-FF7C-A946-B5BA-A3321A244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family</a:t>
            </a:r>
          </a:p>
          <a:p>
            <a:pPr lvl="1"/>
            <a:r>
              <a:rPr lang="en-US" dirty="0"/>
              <a:t>One stage</a:t>
            </a:r>
          </a:p>
          <a:p>
            <a:pPr lvl="1"/>
            <a:r>
              <a:rPr lang="en-US" dirty="0"/>
              <a:t>Very fast, better than real-time (45 – 150 frames per second)</a:t>
            </a:r>
          </a:p>
          <a:p>
            <a:pPr lvl="1"/>
            <a:r>
              <a:rPr lang="en-US" dirty="0"/>
              <a:t>Might have lower recall compared to Faster RCNN</a:t>
            </a:r>
          </a:p>
          <a:p>
            <a:pPr lvl="2"/>
            <a:r>
              <a:rPr lang="en-US" dirty="0"/>
              <a:t>Need to work on the entire image – imbalanced training data, see </a:t>
            </a:r>
            <a:r>
              <a:rPr lang="en-US" dirty="0" err="1"/>
              <a:t>FocalLoss</a:t>
            </a:r>
            <a:r>
              <a:rPr lang="en-US" dirty="0"/>
              <a:t> for dealing with this problem: Lin, Tsung-Yi, et al. "Focal loss for dense object detection." ICCV 2017.</a:t>
            </a:r>
          </a:p>
          <a:p>
            <a:pPr lvl="1"/>
            <a:r>
              <a:rPr lang="en-US" dirty="0"/>
              <a:t>Might not work well for small objects</a:t>
            </a:r>
          </a:p>
          <a:p>
            <a:r>
              <a:rPr lang="en-US" dirty="0"/>
              <a:t>Faster RCNN family</a:t>
            </a:r>
          </a:p>
          <a:p>
            <a:pPr lvl="1"/>
            <a:r>
              <a:rPr lang="en-US" dirty="0"/>
              <a:t>Two stage</a:t>
            </a:r>
          </a:p>
          <a:p>
            <a:pPr lvl="1"/>
            <a:r>
              <a:rPr lang="en-US" dirty="0"/>
              <a:t>The second stage can focus on ROI proposals</a:t>
            </a:r>
          </a:p>
          <a:p>
            <a:pPr lvl="1"/>
            <a:r>
              <a:rPr lang="en-US" dirty="0"/>
              <a:t>Might be slower than YOLO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D758-C27C-E44F-8E4A-89886758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224D-ADD2-0B49-9E72-4695B7D3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A99F9-1288-9C49-A8F6-DBDD5AD7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E576E-5D76-4342-9086-A7083DB2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63325-86BE-0548-874F-E00D11FC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3" y="294329"/>
            <a:ext cx="11280913" cy="6269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AA7CE-C93F-C04E-8800-8F6BE85758E8}"/>
              </a:ext>
            </a:extLst>
          </p:cNvPr>
          <p:cNvSpPr txBox="1"/>
          <p:nvPr/>
        </p:nvSpPr>
        <p:spPr>
          <a:xfrm>
            <a:off x="0" y="6536809"/>
            <a:ext cx="455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paperswithcode.com</a:t>
            </a:r>
            <a:r>
              <a:rPr lang="en-US" sz="1400" dirty="0"/>
              <a:t>/</a:t>
            </a:r>
            <a:r>
              <a:rPr lang="en-US" sz="1400" dirty="0" err="1"/>
              <a:t>sota</a:t>
            </a:r>
            <a:r>
              <a:rPr lang="en-US" sz="1400" dirty="0"/>
              <a:t>/object-detection-on-coco</a:t>
            </a:r>
          </a:p>
        </p:txBody>
      </p:sp>
    </p:spTree>
    <p:extLst>
      <p:ext uri="{BB962C8B-B14F-4D97-AF65-F5344CB8AC3E}">
        <p14:creationId xmlns:p14="http://schemas.microsoft.com/office/powerpoint/2010/main" val="1799041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7CC2-CF7F-9A4F-A9C0-F072421C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 + 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EFC71-9838-F34F-AAB4-4901889FD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0D186-423A-004C-A293-E350388B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5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8CD0-C754-794E-95F5-960E4A12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Segmentation: Mask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2F760-D61D-5445-B17F-DC10BB2D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0AD1D-885D-434E-A3AC-8EF28CD1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46" y="2109515"/>
            <a:ext cx="8433308" cy="3570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133C7-A543-F049-8D7A-B9340AB70E90}"/>
              </a:ext>
            </a:extLst>
          </p:cNvPr>
          <p:cNvSpPr txBox="1"/>
          <p:nvPr/>
        </p:nvSpPr>
        <p:spPr>
          <a:xfrm>
            <a:off x="0" y="6334780"/>
            <a:ext cx="2796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</a:t>
            </a:r>
          </a:p>
          <a:p>
            <a:r>
              <a:rPr lang="en-US" sz="1400" dirty="0"/>
              <a:t>He et al, “Mask R-CNN”, </a:t>
            </a:r>
            <a:r>
              <a:rPr lang="en-US" sz="1400" dirty="0" err="1"/>
              <a:t>arXiv</a:t>
            </a:r>
            <a:r>
              <a:rPr lang="en-US" sz="1400" dirty="0"/>
              <a:t> 2017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198C1-B6D9-8843-9155-FB05613E4CB3}"/>
              </a:ext>
            </a:extLst>
          </p:cNvPr>
          <p:cNvSpPr/>
          <p:nvPr/>
        </p:nvSpPr>
        <p:spPr>
          <a:xfrm>
            <a:off x="6085253" y="2219665"/>
            <a:ext cx="5175781" cy="365001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DE67D-B0D7-864F-AF70-ADD850A211A3}"/>
              </a:ext>
            </a:extLst>
          </p:cNvPr>
          <p:cNvSpPr txBox="1"/>
          <p:nvPr/>
        </p:nvSpPr>
        <p:spPr>
          <a:xfrm>
            <a:off x="3570386" y="6125151"/>
            <a:ext cx="142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R-CNN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0AA2C-FE00-4F42-94CB-EF55B58032D9}"/>
              </a:ext>
            </a:extLst>
          </p:cNvPr>
          <p:cNvSpPr txBox="1"/>
          <p:nvPr/>
        </p:nvSpPr>
        <p:spPr>
          <a:xfrm>
            <a:off x="8392681" y="5942568"/>
            <a:ext cx="5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65793-4CB1-C847-A7B9-318A23C0F141}"/>
              </a:ext>
            </a:extLst>
          </p:cNvPr>
          <p:cNvSpPr/>
          <p:nvPr/>
        </p:nvSpPr>
        <p:spPr>
          <a:xfrm>
            <a:off x="981468" y="1940426"/>
            <a:ext cx="6251713" cy="414461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9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F8A5-86D8-7947-ABEE-9F5C283A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2E1B-17E0-FA4D-8263-A2BBDBB9C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2A890-56FE-8244-9A65-A3A22C57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3314" name="Picture 2" descr="Sample instance segmentation result from Mask R-CNN [4] | Download  Scientific Diagram">
            <a:extLst>
              <a:ext uri="{FF2B5EF4-FFF2-40B4-BE49-F238E27FC236}">
                <a16:creationId xmlns:a16="http://schemas.microsoft.com/office/drawing/2014/main" id="{6BAC8B67-278D-A74B-8005-ACD37676F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2081551"/>
            <a:ext cx="5102828" cy="368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nstance Segmentation with Mask R-CNN | Towards Data Science">
            <a:extLst>
              <a:ext uri="{FF2B5EF4-FFF2-40B4-BE49-F238E27FC236}">
                <a16:creationId xmlns:a16="http://schemas.microsoft.com/office/drawing/2014/main" id="{7D92ACFB-92AF-5B4D-87D7-A3406EDB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36" y="2256182"/>
            <a:ext cx="6345317" cy="33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9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4C9B-C042-1649-8BF3-A1461476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so far -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B307-36BE-7B45-B74A-D1952253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316" cy="4351338"/>
          </a:xfrm>
        </p:spPr>
        <p:txBody>
          <a:bodyPr/>
          <a:lstStyle/>
          <a:p>
            <a:r>
              <a:rPr lang="en-US" dirty="0"/>
              <a:t>Take an input image, predict an object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D8DB7-4329-EA4C-95CB-007DAF5A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6C2DB-49D1-CF47-A11B-B2047FCF0FE5}"/>
              </a:ext>
            </a:extLst>
          </p:cNvPr>
          <p:cNvSpPr txBox="1"/>
          <p:nvPr/>
        </p:nvSpPr>
        <p:spPr>
          <a:xfrm>
            <a:off x="0" y="6550223"/>
            <a:ext cx="775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blog.acolyer.org</a:t>
            </a:r>
            <a:r>
              <a:rPr lang="en-US" sz="1400" dirty="0"/>
              <a:t>/2016/04/20/</a:t>
            </a:r>
            <a:r>
              <a:rPr lang="en-US" sz="1400" dirty="0" err="1"/>
              <a:t>imagenet</a:t>
            </a:r>
            <a:r>
              <a:rPr lang="en-US" sz="1400" dirty="0"/>
              <a:t>-classification-with-deep-convolutional-neural-networks/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EEDAEA23-D82F-B845-8AA4-2A937828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16" y="1766888"/>
            <a:ext cx="5489583" cy="458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68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92F7-6704-CB49-A824-433CACFD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Overhead Imagery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B9C23-3F19-CD47-A377-DAF4DCF8F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E515C-FFEE-464D-8925-3B303DBD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8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CFB0-E647-6848-8D42-CF57E655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Imagery Understanding</a:t>
            </a:r>
            <a:r>
              <a:rPr lang="zh-TW" altLang="en-US" dirty="0"/>
              <a:t> </a:t>
            </a:r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8591-AE94-DC43-A50D-2EE736C18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</a:t>
            </a:r>
            <a:r>
              <a:rPr lang="en-US" dirty="0">
                <a:solidFill>
                  <a:srgbClr val="C00000"/>
                </a:solidFill>
              </a:rPr>
              <a:t>customize</a:t>
            </a:r>
            <a:r>
              <a:rPr lang="en-US" dirty="0"/>
              <a:t> existing CV models with </a:t>
            </a:r>
            <a:r>
              <a:rPr lang="en-US" dirty="0">
                <a:solidFill>
                  <a:srgbClr val="00B050"/>
                </a:solidFill>
              </a:rPr>
              <a:t>pretrained weights</a:t>
            </a:r>
          </a:p>
          <a:p>
            <a:pPr lvl="1"/>
            <a:r>
              <a:rPr lang="en-US" dirty="0"/>
              <a:t>YOLO or Faster R-CNN for object detection</a:t>
            </a:r>
          </a:p>
          <a:p>
            <a:pPr lvl="1"/>
            <a:r>
              <a:rPr lang="en-US" dirty="0" err="1"/>
              <a:t>Unet</a:t>
            </a:r>
            <a:r>
              <a:rPr lang="en-US" dirty="0"/>
              <a:t> or similar architecture for semantic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CBDB-29BA-7048-9196-41417693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748C3-9BE2-5747-BFF5-DA53B6C0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7515"/>
            <a:ext cx="12300499" cy="32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75177-3CD7-CA4A-9DAD-EC48546A3872}"/>
              </a:ext>
            </a:extLst>
          </p:cNvPr>
          <p:cNvSpPr txBox="1"/>
          <p:nvPr/>
        </p:nvSpPr>
        <p:spPr>
          <a:xfrm>
            <a:off x="0" y="6356350"/>
            <a:ext cx="95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Thorsten </a:t>
            </a:r>
            <a:r>
              <a:rPr lang="en-US" sz="1400" dirty="0" err="1"/>
              <a:t>Hoeser</a:t>
            </a:r>
            <a:r>
              <a:rPr lang="en-US" sz="1400" dirty="0"/>
              <a:t> and Claudia </a:t>
            </a:r>
            <a:r>
              <a:rPr lang="en-US" sz="1400" dirty="0" err="1"/>
              <a:t>Kuenzer</a:t>
            </a:r>
            <a:r>
              <a:rPr lang="en-US" sz="1400" dirty="0"/>
              <a:t>. 2020. Object detection and image segmentation with deep learning on earth observation data: A review-part </a:t>
            </a:r>
            <a:r>
              <a:rPr lang="en-US" sz="1400" dirty="0" err="1"/>
              <a:t>i</a:t>
            </a:r>
            <a:r>
              <a:rPr lang="en-US" sz="1400" dirty="0"/>
              <a:t>: Evolution and recent trends. </a:t>
            </a:r>
            <a:r>
              <a:rPr lang="en-US" sz="1400" i="1" dirty="0"/>
              <a:t>Remote Sensing</a:t>
            </a:r>
            <a:r>
              <a:rPr lang="en-US" sz="1400" dirty="0"/>
              <a:t>. Retrieved from </a:t>
            </a:r>
            <a:r>
              <a:rPr lang="en-US" sz="1400" dirty="0">
                <a:hlinkClick r:id="rId3"/>
              </a:rPr>
              <a:t>https://www.mdpi.com/723500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267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96DB1-6692-1948-97B6-3A9A9175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23F3E-F9D4-544C-91DF-06D3752B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need of customization of network architectures come from open challenges in dealing with overhead imagery</a:t>
            </a:r>
          </a:p>
          <a:p>
            <a:pPr lvl="1"/>
            <a:r>
              <a:rPr lang="en-US" dirty="0"/>
              <a:t>Small objects</a:t>
            </a:r>
          </a:p>
          <a:p>
            <a:pPr lvl="1"/>
            <a:r>
              <a:rPr lang="en-US" dirty="0"/>
              <a:t>Imbalanced data, inconsistent training data domain (e.g., scenic photos vs overhead imagery)</a:t>
            </a:r>
          </a:p>
          <a:p>
            <a:pPr lvl="1"/>
            <a:r>
              <a:rPr lang="en-US" dirty="0"/>
              <a:t>Large search space/large image</a:t>
            </a:r>
          </a:p>
          <a:p>
            <a:pPr lvl="1"/>
            <a:r>
              <a:rPr lang="en-US" dirty="0"/>
              <a:t>Multi-scale</a:t>
            </a:r>
          </a:p>
          <a:p>
            <a:pPr lvl="1"/>
            <a:r>
              <a:rPr lang="en-US" dirty="0"/>
              <a:t>Multi-orientation</a:t>
            </a:r>
          </a:p>
          <a:p>
            <a:pPr lvl="1"/>
            <a:r>
              <a:rPr lang="en-US" dirty="0"/>
              <a:t>Multi-bands</a:t>
            </a:r>
          </a:p>
          <a:p>
            <a:pPr lvl="1"/>
            <a:r>
              <a:rPr lang="en-US" dirty="0"/>
              <a:t>Occlusion (camera angle or vertical occlusion)</a:t>
            </a:r>
          </a:p>
          <a:p>
            <a:pPr lvl="1"/>
            <a:r>
              <a:rPr lang="en-US" dirty="0"/>
              <a:t>Varying imagery quality (shadows, cloud covers, over/under-exposition)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ADCA-C618-1943-8AF1-064E3C22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577-1E00-AF44-9A21-9D9B8122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Only Look Twice: Rapid Multi-Scale Object Detection In Satellite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C733-8AEB-4C4D-A4ED-8DB5B122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AC5-D63B-8549-8D18-0765BAED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9F9C-1BE9-984E-AD55-0020D711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1710942"/>
            <a:ext cx="6220811" cy="44660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DC97A-6C4B-504A-B3FD-74AA75239B42}"/>
              </a:ext>
            </a:extLst>
          </p:cNvPr>
          <p:cNvSpPr/>
          <p:nvPr/>
        </p:nvSpPr>
        <p:spPr>
          <a:xfrm>
            <a:off x="0" y="6389075"/>
            <a:ext cx="10895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https://arxiv.org/abs/1805.09512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/the-</a:t>
            </a:r>
            <a:r>
              <a:rPr lang="en-US" sz="1400" dirty="0" err="1"/>
              <a:t>downlinq</a:t>
            </a:r>
            <a:r>
              <a:rPr lang="en-US" sz="1400" dirty="0"/>
              <a:t>/you-only-look-twice-multi-scale-object-detection-in-satellite-imagery-with-convolutional-neural-38dad1cf7571</a:t>
            </a:r>
          </a:p>
        </p:txBody>
      </p:sp>
      <p:pic>
        <p:nvPicPr>
          <p:cNvPr id="121858" name="Picture 2">
            <a:extLst>
              <a:ext uri="{FF2B5EF4-FFF2-40B4-BE49-F238E27FC236}">
                <a16:creationId xmlns:a16="http://schemas.microsoft.com/office/drawing/2014/main" id="{D9D887CF-B8FC-A746-B058-43BB9E32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65" y="1825625"/>
            <a:ext cx="4458785" cy="446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0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37847-B4B4-3148-ABBE-083F1572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Generating Location Specific Training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E004B8-E2E5-7647-9D7E-6D8E61F1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9009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Location</a:t>
            </a:r>
            <a:r>
              <a:rPr lang="zh-TW" altLang="en-US" sz="2400" b="1" dirty="0"/>
              <a:t> </a:t>
            </a:r>
            <a:r>
              <a:rPr lang="en-US" altLang="zh-TW" sz="2400" dirty="0"/>
              <a:t>is the key to</a:t>
            </a:r>
            <a:r>
              <a:rPr lang="en-US" sz="2400" dirty="0"/>
              <a:t> link various types of data</a:t>
            </a:r>
          </a:p>
          <a:p>
            <a:pPr lvl="1"/>
            <a:r>
              <a:rPr lang="en-US" sz="2000" dirty="0"/>
              <a:t>e.g., can provide context-rich annotated (training) data (if we do it correctly)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397B5-5F33-6B4E-9759-23BF99B3D28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89" y="4356123"/>
            <a:ext cx="2535121" cy="2366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039E6-4EB3-F948-813D-3ADC871851D2}"/>
              </a:ext>
            </a:extLst>
          </p:cNvPr>
          <p:cNvSpPr txBox="1"/>
          <p:nvPr/>
        </p:nvSpPr>
        <p:spPr>
          <a:xfrm>
            <a:off x="5346049" y="4968689"/>
            <a:ext cx="4046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scale/representation conflict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DF589-3BE3-A045-97D2-2F8DFB29BF40}"/>
              </a:ext>
            </a:extLst>
          </p:cNvPr>
          <p:cNvSpPr/>
          <p:nvPr/>
        </p:nvSpPr>
        <p:spPr>
          <a:xfrm>
            <a:off x="0" y="6023135"/>
            <a:ext cx="37348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https://ai.facebook.com/blog/mapping-the-world-to-help-aid-workers-with-weakly-semi-supervised-learning/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3ED0A-63D9-A24B-8FF7-51D24CD70D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91" y="3510636"/>
            <a:ext cx="702072" cy="7020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41E2B5-97A7-4F4D-8F5D-F788EF682ECD}"/>
              </a:ext>
            </a:extLst>
          </p:cNvPr>
          <p:cNvGrpSpPr/>
          <p:nvPr/>
        </p:nvGrpSpPr>
        <p:grpSpPr>
          <a:xfrm>
            <a:off x="5435787" y="1825625"/>
            <a:ext cx="6272423" cy="4644925"/>
            <a:chOff x="5553086" y="1834454"/>
            <a:chExt cx="6272423" cy="4644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E836E4-2DF5-5940-AF58-B50B804B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9435" y="1834454"/>
              <a:ext cx="4619727" cy="4205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96DEF-C7DE-1743-9424-993AA99537A5}"/>
                </a:ext>
              </a:extLst>
            </p:cNvPr>
            <p:cNvSpPr txBox="1"/>
            <p:nvPr/>
          </p:nvSpPr>
          <p:spPr>
            <a:xfrm>
              <a:off x="5553086" y="6079269"/>
              <a:ext cx="627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Label road locations on imagery with OpenStreetMap data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44F1A5-C440-4C46-9927-4B1B852F50D9}"/>
              </a:ext>
            </a:extLst>
          </p:cNvPr>
          <p:cNvSpPr txBox="1"/>
          <p:nvPr/>
        </p:nvSpPr>
        <p:spPr>
          <a:xfrm>
            <a:off x="1508998" y="3406974"/>
            <a:ext cx="4308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“By using the data in OSM, we were able to collect more than </a:t>
            </a:r>
            <a:r>
              <a:rPr lang="en-US" dirty="0">
                <a:solidFill>
                  <a:srgbClr val="0070C0"/>
                </a:solidFill>
                <a:latin typeface="Freight Sans LF Pro Light"/>
              </a:rPr>
              <a:t>100 million labeled examples</a:t>
            </a:r>
            <a:r>
              <a:rPr lang="en-US" dirty="0">
                <a:solidFill>
                  <a:srgbClr val="00B0F0"/>
                </a:solidFill>
                <a:latin typeface="Freight Sans LF Pro Light"/>
              </a:rPr>
              <a:t> 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to add to our training data set.”</a:t>
            </a:r>
          </a:p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 “However, </a:t>
            </a:r>
            <a:r>
              <a:rPr lang="en-US" dirty="0">
                <a:latin typeface="Freight Sans LF Pro Light"/>
              </a:rPr>
              <a:t>using OSM data for labels </a:t>
            </a:r>
            <a:r>
              <a:rPr lang="en-US" dirty="0">
                <a:solidFill>
                  <a:srgbClr val="990000"/>
                </a:solidFill>
                <a:latin typeface="Freight Sans LF Pro Light"/>
              </a:rPr>
              <a:t>presented several challenges that required novel approaches </a:t>
            </a:r>
            <a:r>
              <a:rPr lang="en-US" dirty="0">
                <a:latin typeface="Freight Sans LF Pro Light"/>
              </a:rPr>
              <a:t>to overcome.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”</a:t>
            </a:r>
          </a:p>
          <a:p>
            <a:endParaRPr lang="en-US" dirty="0">
              <a:solidFill>
                <a:srgbClr val="2B2D31"/>
              </a:solidFill>
              <a:latin typeface="Freight Sans LF Pro Light"/>
            </a:endParaRPr>
          </a:p>
          <a:p>
            <a:r>
              <a:rPr lang="en-US" strike="sngStrike" dirty="0">
                <a:solidFill>
                  <a:srgbClr val="2B2D31"/>
                </a:solidFill>
                <a:latin typeface="Freight Sans LF Pro Light"/>
              </a:rPr>
              <a:t>Facebook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 Map with AI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9225-6E6A-924F-8251-CEFE295A4982}"/>
              </a:ext>
            </a:extLst>
          </p:cNvPr>
          <p:cNvGrpSpPr/>
          <p:nvPr/>
        </p:nvGrpSpPr>
        <p:grpSpPr>
          <a:xfrm>
            <a:off x="6075949" y="1573134"/>
            <a:ext cx="6391739" cy="2302939"/>
            <a:chOff x="6102150" y="1823749"/>
            <a:chExt cx="6391739" cy="23029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56FB7D-55C7-A24A-B550-853F3F43AA2A}"/>
                </a:ext>
              </a:extLst>
            </p:cNvPr>
            <p:cNvSpPr txBox="1"/>
            <p:nvPr/>
          </p:nvSpPr>
          <p:spPr>
            <a:xfrm>
              <a:off x="9502755" y="2495472"/>
              <a:ext cx="299113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Positional offsets: buildings are not aligned</a:t>
              </a:r>
            </a:p>
            <a:p>
              <a:r>
                <a:rPr lang="en-US" sz="2000" dirty="0"/>
                <a:t>&amp;</a:t>
              </a:r>
            </a:p>
            <a:p>
              <a:r>
                <a:rPr lang="en-US" sz="2000" dirty="0"/>
                <a:t>Content inconsistency:</a:t>
              </a:r>
            </a:p>
            <a:p>
              <a:r>
                <a:rPr lang="en-US" sz="2000" dirty="0"/>
                <a:t>One building vs. multiple 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250A5E-D976-B349-8E61-BC48F844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2150" y="1823749"/>
              <a:ext cx="3369465" cy="2138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F721390-6F1C-5B4E-B516-38F59DF68F42}"/>
                </a:ext>
              </a:extLst>
            </p:cNvPr>
            <p:cNvSpPr/>
            <p:nvPr/>
          </p:nvSpPr>
          <p:spPr>
            <a:xfrm rot="11855965">
              <a:off x="7614763" y="3394534"/>
              <a:ext cx="1914470" cy="17973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E174547-C516-604A-BC42-BA395B756723}"/>
                </a:ext>
              </a:extLst>
            </p:cNvPr>
            <p:cNvSpPr/>
            <p:nvPr/>
          </p:nvSpPr>
          <p:spPr>
            <a:xfrm rot="9832680" flipV="1">
              <a:off x="8773231" y="2444552"/>
              <a:ext cx="724516" cy="17584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8853B862-8E2A-D845-BC60-EB11B59338FD}"/>
              </a:ext>
            </a:extLst>
          </p:cNvPr>
          <p:cNvSpPr/>
          <p:nvPr/>
        </p:nvSpPr>
        <p:spPr>
          <a:xfrm rot="6157641" flipV="1">
            <a:off x="10701073" y="5290341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FB63C0-3BD1-0F46-9850-4B54B0B7636E}"/>
              </a:ext>
            </a:extLst>
          </p:cNvPr>
          <p:cNvSpPr txBox="1"/>
          <p:nvPr/>
        </p:nvSpPr>
        <p:spPr>
          <a:xfrm>
            <a:off x="10457303" y="4398903"/>
            <a:ext cx="216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Railroads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71141AF-DE0D-E044-A1EF-32C02A4DD67B}"/>
              </a:ext>
            </a:extLst>
          </p:cNvPr>
          <p:cNvSpPr/>
          <p:nvPr/>
        </p:nvSpPr>
        <p:spPr>
          <a:xfrm rot="1847751" flipV="1">
            <a:off x="8417036" y="6319870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2306C-CB7F-0741-9733-D04FAE216047}"/>
              </a:ext>
            </a:extLst>
          </p:cNvPr>
          <p:cNvSpPr txBox="1"/>
          <p:nvPr/>
        </p:nvSpPr>
        <p:spPr>
          <a:xfrm>
            <a:off x="7419759" y="5490799"/>
            <a:ext cx="216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historical topo. map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D07D4-9E5C-2349-A27A-4E32CC4A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887">
            <a:off x="451009" y="5295547"/>
            <a:ext cx="1156201" cy="1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1" grpId="0" animBg="1"/>
      <p:bldP spid="22" grpId="0"/>
      <p:bldP spid="22" grpId="1"/>
      <p:bldP spid="23" grpId="0" animBg="1"/>
      <p:bldP spid="24" grpId="0"/>
      <p:bldP spid="2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AB5C-8B0E-3943-90AF-76688CAA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Building Footprints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9C4EB-840B-2646-B3F5-0EE9BF30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3148-9990-0041-AD6B-F1EA318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7A2A8-E9A2-5942-B3ED-272491431CCE}"/>
              </a:ext>
            </a:extLst>
          </p:cNvPr>
          <p:cNvSpPr txBox="1"/>
          <p:nvPr/>
        </p:nvSpPr>
        <p:spPr>
          <a:xfrm>
            <a:off x="0" y="6567586"/>
            <a:ext cx="4582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www.microsoft.com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-us/maps/building-footprints</a:t>
            </a:r>
          </a:p>
        </p:txBody>
      </p:sp>
      <p:pic>
        <p:nvPicPr>
          <p:cNvPr id="15362" name="Picture 2" descr="Update regions">
            <a:extLst>
              <a:ext uri="{FF2B5EF4-FFF2-40B4-BE49-F238E27FC236}">
                <a16:creationId xmlns:a16="http://schemas.microsoft.com/office/drawing/2014/main" id="{462D2E0A-FDEE-F445-8403-84CA1FB5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5" y="1690688"/>
            <a:ext cx="10701130" cy="47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3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583C8B-3040-9F42-AA13-75F4A37B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Conflation: Generating your own training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A7DE72-9459-DE46-A919-361C83CCE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B279-5B6F-6F42-8C56-02674D0F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5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6D12-AD6A-E04F-B26D-C322A2F8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A68-1EED-EC4A-98EB-9C39953CB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>
                <a:solidFill>
                  <a:srgbClr val="0070C0"/>
                </a:solidFill>
              </a:rPr>
              <a:t>multiple geo-spatial datasets </a:t>
            </a:r>
            <a:r>
              <a:rPr lang="en-US" dirty="0"/>
              <a:t>by establishing the correspondence between matched entities (control point pairs) and transforming the other objects accordingly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80A00-D2BB-5B46-BB31-D7799F2F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3646B6-8300-C44F-AE22-006803BCD65E}"/>
              </a:ext>
            </a:extLst>
          </p:cNvPr>
          <p:cNvGrpSpPr/>
          <p:nvPr/>
        </p:nvGrpSpPr>
        <p:grpSpPr>
          <a:xfrm>
            <a:off x="2042492" y="3168650"/>
            <a:ext cx="8305800" cy="3552825"/>
            <a:chOff x="2415209" y="2759075"/>
            <a:chExt cx="8305800" cy="3552825"/>
          </a:xfrm>
        </p:grpSpPr>
        <p:sp>
          <p:nvSpPr>
            <p:cNvPr id="57" name="Oval 1030">
              <a:extLst>
                <a:ext uri="{FF2B5EF4-FFF2-40B4-BE49-F238E27FC236}">
                  <a16:creationId xmlns:a16="http://schemas.microsoft.com/office/drawing/2014/main" id="{AA884774-707D-9E4B-9BB5-3CE80A3F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809" y="5045075"/>
              <a:ext cx="671286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8" name="Group 1031">
              <a:extLst>
                <a:ext uri="{FF2B5EF4-FFF2-40B4-BE49-F238E27FC236}">
                  <a16:creationId xmlns:a16="http://schemas.microsoft.com/office/drawing/2014/main" id="{04DA72BE-D53E-F44E-89AC-55A9E5377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8666" y="3292475"/>
              <a:ext cx="805543" cy="2592388"/>
              <a:chOff x="3024" y="1440"/>
              <a:chExt cx="576" cy="2113"/>
            </a:xfrm>
          </p:grpSpPr>
          <p:sp>
            <p:nvSpPr>
              <p:cNvPr id="59" name="Line 1032">
                <a:extLst>
                  <a:ext uri="{FF2B5EF4-FFF2-40B4-BE49-F238E27FC236}">
                    <a16:creationId xmlns:a16="http://schemas.microsoft.com/office/drawing/2014/main" id="{EA3F5476-DE74-A244-A092-94E3F98AF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440"/>
                <a:ext cx="24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" name="Line 1033">
                <a:extLst>
                  <a:ext uri="{FF2B5EF4-FFF2-40B4-BE49-F238E27FC236}">
                    <a16:creationId xmlns:a16="http://schemas.microsoft.com/office/drawing/2014/main" id="{1B758D0A-4B9B-1E49-BD00-CAF9E455E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3552"/>
                <a:ext cx="24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" name="Line 1034">
                <a:extLst>
                  <a:ext uri="{FF2B5EF4-FFF2-40B4-BE49-F238E27FC236}">
                    <a16:creationId xmlns:a16="http://schemas.microsoft.com/office/drawing/2014/main" id="{DF64B61B-ECC8-0B49-B160-CBD1206A8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1440"/>
                <a:ext cx="1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" name="Line 1035">
                <a:extLst>
                  <a:ext uri="{FF2B5EF4-FFF2-40B4-BE49-F238E27FC236}">
                    <a16:creationId xmlns:a16="http://schemas.microsoft.com/office/drawing/2014/main" id="{F5170B41-806B-3B42-903C-5440959A6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448"/>
                <a:ext cx="336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aphicFrame>
          <p:nvGraphicFramePr>
            <p:cNvPr id="63" name="Object 2">
              <a:extLst>
                <a:ext uri="{FF2B5EF4-FFF2-40B4-BE49-F238E27FC236}">
                  <a16:creationId xmlns:a16="http://schemas.microsoft.com/office/drawing/2014/main" id="{E7E5A0F0-FA22-DF45-BBEC-D2E0A3E306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5152279"/>
                </p:ext>
              </p:extLst>
            </p:nvPr>
          </p:nvGraphicFramePr>
          <p:xfrm>
            <a:off x="2415209" y="2759075"/>
            <a:ext cx="2543175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97" name="Bitmap Image" r:id="rId3" imgW="1352550" imgH="736600" progId="Paint.Picture">
                    <p:embed/>
                  </p:oleObj>
                </mc:Choice>
                <mc:Fallback>
                  <p:oleObj name="Bitmap Image" r:id="rId3" imgW="1352550" imgH="736600" progId="Paint.Picture">
                    <p:embed/>
                    <p:pic>
                      <p:nvPicPr>
                        <p:cNvPr id="7" name="Object 2">
                          <a:extLst>
                            <a:ext uri="{FF2B5EF4-FFF2-40B4-BE49-F238E27FC236}">
                              <a16:creationId xmlns:a16="http://schemas.microsoft.com/office/drawing/2014/main" id="{AB94D9B8-F669-A845-AF54-65B0F56CF9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5209" y="2759075"/>
                          <a:ext cx="2543175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" name="Group 1039">
              <a:extLst>
                <a:ext uri="{FF2B5EF4-FFF2-40B4-BE49-F238E27FC236}">
                  <a16:creationId xmlns:a16="http://schemas.microsoft.com/office/drawing/2014/main" id="{1F2680D1-46C6-964D-8F44-F6F2868D5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5096" y="4940300"/>
              <a:ext cx="1803400" cy="1371600"/>
              <a:chOff x="912" y="1284"/>
              <a:chExt cx="3856" cy="2556"/>
            </a:xfrm>
          </p:grpSpPr>
          <p:sp>
            <p:nvSpPr>
              <p:cNvPr id="65" name="Line 1040">
                <a:extLst>
                  <a:ext uri="{FF2B5EF4-FFF2-40B4-BE49-F238E27FC236}">
                    <a16:creationId xmlns:a16="http://schemas.microsoft.com/office/drawing/2014/main" id="{E58192B4-6C7C-404F-BC66-066D60508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408"/>
                <a:ext cx="259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" name="Line 1041">
                <a:extLst>
                  <a:ext uri="{FF2B5EF4-FFF2-40B4-BE49-F238E27FC236}">
                    <a16:creationId xmlns:a16="http://schemas.microsoft.com/office/drawing/2014/main" id="{865F7AF8-9AF4-BD40-BD84-1A25E1E3F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20" y="3408"/>
                <a:ext cx="48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7" name="Line 1042">
                <a:extLst>
                  <a:ext uri="{FF2B5EF4-FFF2-40B4-BE49-F238E27FC236}">
                    <a16:creationId xmlns:a16="http://schemas.microsoft.com/office/drawing/2014/main" id="{54D58098-0E0C-3948-83E0-3219E5DD6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8" y="3504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" name="Line 1043">
                <a:extLst>
                  <a:ext uri="{FF2B5EF4-FFF2-40B4-BE49-F238E27FC236}">
                    <a16:creationId xmlns:a16="http://schemas.microsoft.com/office/drawing/2014/main" id="{5681C95B-612B-0A44-AB76-DEF25FF3A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6" y="3594"/>
                <a:ext cx="192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9" name="Line 1044">
                <a:extLst>
                  <a:ext uri="{FF2B5EF4-FFF2-40B4-BE49-F238E27FC236}">
                    <a16:creationId xmlns:a16="http://schemas.microsoft.com/office/drawing/2014/main" id="{5E2BF16E-ADE9-9247-8699-12F8508CA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284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0" name="Line 1045">
                <a:extLst>
                  <a:ext uri="{FF2B5EF4-FFF2-40B4-BE49-F238E27FC236}">
                    <a16:creationId xmlns:a16="http://schemas.microsoft.com/office/drawing/2014/main" id="{504A8080-8F4C-7E41-99E3-FA9E38335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2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1" name="Line 1046">
                <a:extLst>
                  <a:ext uri="{FF2B5EF4-FFF2-40B4-BE49-F238E27FC236}">
                    <a16:creationId xmlns:a16="http://schemas.microsoft.com/office/drawing/2014/main" id="{271787B9-1DFB-9E42-94E7-A16922870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1296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" name="Line 1047">
                <a:extLst>
                  <a:ext uri="{FF2B5EF4-FFF2-40B4-BE49-F238E27FC236}">
                    <a16:creationId xmlns:a16="http://schemas.microsoft.com/office/drawing/2014/main" id="{94B124C3-B5E2-2E49-873E-AE9D73A5AA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2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3" name="Line 1048">
                <a:extLst>
                  <a:ext uri="{FF2B5EF4-FFF2-40B4-BE49-F238E27FC236}">
                    <a16:creationId xmlns:a16="http://schemas.microsoft.com/office/drawing/2014/main" id="{0F116667-17AB-584B-9C39-C67C8F740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296"/>
                <a:ext cx="48" cy="86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4" name="Line 1049">
                <a:extLst>
                  <a:ext uri="{FF2B5EF4-FFF2-40B4-BE49-F238E27FC236}">
                    <a16:creationId xmlns:a16="http://schemas.microsoft.com/office/drawing/2014/main" id="{FF4F175E-E9FF-0E49-82C6-7E0120000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0" y="1296"/>
                <a:ext cx="48" cy="25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5" name="Line 1050">
                <a:extLst>
                  <a:ext uri="{FF2B5EF4-FFF2-40B4-BE49-F238E27FC236}">
                    <a16:creationId xmlns:a16="http://schemas.microsoft.com/office/drawing/2014/main" id="{D8BEA7A0-6802-1146-822A-B880393E7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1290" cy="3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6" name="Line 1051">
                <a:extLst>
                  <a:ext uri="{FF2B5EF4-FFF2-40B4-BE49-F238E27FC236}">
                    <a16:creationId xmlns:a16="http://schemas.microsoft.com/office/drawing/2014/main" id="{2A2CFD89-731E-AE40-9BE1-6EBDAA394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32" y="1632"/>
                <a:ext cx="48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1052">
                <a:extLst>
                  <a:ext uri="{FF2B5EF4-FFF2-40B4-BE49-F238E27FC236}">
                    <a16:creationId xmlns:a16="http://schemas.microsoft.com/office/drawing/2014/main" id="{2195C415-80C4-F74B-8AA8-45BD78739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824"/>
                <a:ext cx="48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1053">
                <a:extLst>
                  <a:ext uri="{FF2B5EF4-FFF2-40B4-BE49-F238E27FC236}">
                    <a16:creationId xmlns:a16="http://schemas.microsoft.com/office/drawing/2014/main" id="{18D8023B-2949-794A-B7DF-DDC5A69AB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148"/>
                <a:ext cx="384" cy="6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9" name="Line 1054">
                <a:extLst>
                  <a:ext uri="{FF2B5EF4-FFF2-40B4-BE49-F238E27FC236}">
                    <a16:creationId xmlns:a16="http://schemas.microsoft.com/office/drawing/2014/main" id="{CAB16613-A238-2440-BAD4-1FCBACFF1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784"/>
                <a:ext cx="192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0" name="Line 1055">
                <a:extLst>
                  <a:ext uri="{FF2B5EF4-FFF2-40B4-BE49-F238E27FC236}">
                    <a16:creationId xmlns:a16="http://schemas.microsoft.com/office/drawing/2014/main" id="{A0C0070F-C975-6B4A-8C33-343089E31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1" name="Line 1056">
                <a:extLst>
                  <a:ext uri="{FF2B5EF4-FFF2-40B4-BE49-F238E27FC236}">
                    <a16:creationId xmlns:a16="http://schemas.microsoft.com/office/drawing/2014/main" id="{9811292D-2898-F44D-A39D-471BC921A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2304"/>
                <a:ext cx="48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2" name="Line 1057">
                <a:extLst>
                  <a:ext uri="{FF2B5EF4-FFF2-40B4-BE49-F238E27FC236}">
                    <a16:creationId xmlns:a16="http://schemas.microsoft.com/office/drawing/2014/main" id="{D31C0046-28BA-8848-9DAD-95C260608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448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" name="Line 1058">
                <a:extLst>
                  <a:ext uri="{FF2B5EF4-FFF2-40B4-BE49-F238E27FC236}">
                    <a16:creationId xmlns:a16="http://schemas.microsoft.com/office/drawing/2014/main" id="{0CA82151-9961-8C45-BAD0-2A817ED9D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2208"/>
                <a:ext cx="288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4" name="Line 1059">
                <a:extLst>
                  <a:ext uri="{FF2B5EF4-FFF2-40B4-BE49-F238E27FC236}">
                    <a16:creationId xmlns:a16="http://schemas.microsoft.com/office/drawing/2014/main" id="{F59584C5-5C4B-1146-B4D6-E40582678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6" y="1536"/>
                <a:ext cx="624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5" name="Line 1060">
                <a:extLst>
                  <a:ext uri="{FF2B5EF4-FFF2-40B4-BE49-F238E27FC236}">
                    <a16:creationId xmlns:a16="http://schemas.microsoft.com/office/drawing/2014/main" id="{BF8860A9-D1BF-D147-8894-41794A28C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Line 1061">
                <a:extLst>
                  <a:ext uri="{FF2B5EF4-FFF2-40B4-BE49-F238E27FC236}">
                    <a16:creationId xmlns:a16="http://schemas.microsoft.com/office/drawing/2014/main" id="{E870A3B4-D90A-624F-922B-3E926B4851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020"/>
                <a:ext cx="1296" cy="2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" name="Line 1062">
                <a:extLst>
                  <a:ext uri="{FF2B5EF4-FFF2-40B4-BE49-F238E27FC236}">
                    <a16:creationId xmlns:a16="http://schemas.microsoft.com/office/drawing/2014/main" id="{12958B04-1B43-E04D-AE7A-66F8D28EC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1584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8" name="Line 1063">
                <a:extLst>
                  <a:ext uri="{FF2B5EF4-FFF2-40B4-BE49-F238E27FC236}">
                    <a16:creationId xmlns:a16="http://schemas.microsoft.com/office/drawing/2014/main" id="{A22AE197-32B0-1E4D-8F74-B769222EE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9" name="Line 1064">
                <a:extLst>
                  <a:ext uri="{FF2B5EF4-FFF2-40B4-BE49-F238E27FC236}">
                    <a16:creationId xmlns:a16="http://schemas.microsoft.com/office/drawing/2014/main" id="{F2F9D676-FB92-8242-BB71-B0DC33A5B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" y="3264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0" name="Line 1065">
                <a:extLst>
                  <a:ext uri="{FF2B5EF4-FFF2-40B4-BE49-F238E27FC236}">
                    <a16:creationId xmlns:a16="http://schemas.microsoft.com/office/drawing/2014/main" id="{94EF372F-D038-D644-AE41-E6DD4547B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0" y="1968"/>
                <a:ext cx="48" cy="28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1" name="Line 1066">
                <a:extLst>
                  <a:ext uri="{FF2B5EF4-FFF2-40B4-BE49-F238E27FC236}">
                    <a16:creationId xmlns:a16="http://schemas.microsoft.com/office/drawing/2014/main" id="{B78DA5BD-E4A6-FE43-AB23-59B2E8F4A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6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2" name="Line 1067">
                <a:extLst>
                  <a:ext uri="{FF2B5EF4-FFF2-40B4-BE49-F238E27FC236}">
                    <a16:creationId xmlns:a16="http://schemas.microsoft.com/office/drawing/2014/main" id="{4EBFE58B-480C-CE46-81A7-EDB7B3227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6" y="1776"/>
                <a:ext cx="144" cy="2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Line 1068">
                <a:extLst>
                  <a:ext uri="{FF2B5EF4-FFF2-40B4-BE49-F238E27FC236}">
                    <a16:creationId xmlns:a16="http://schemas.microsoft.com/office/drawing/2014/main" id="{87076161-8C27-8F45-B6C6-901F2CF98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488"/>
                <a:ext cx="24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Line 1069">
                <a:extLst>
                  <a:ext uri="{FF2B5EF4-FFF2-40B4-BE49-F238E27FC236}">
                    <a16:creationId xmlns:a16="http://schemas.microsoft.com/office/drawing/2014/main" id="{DE1EED16-B6A8-654E-B6D4-9E272785A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440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1070">
                <a:extLst>
                  <a:ext uri="{FF2B5EF4-FFF2-40B4-BE49-F238E27FC236}">
                    <a16:creationId xmlns:a16="http://schemas.microsoft.com/office/drawing/2014/main" id="{7FDAD0BB-19AE-244F-B99D-0D4F0790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53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" name="Line 1071">
                <a:extLst>
                  <a:ext uri="{FF2B5EF4-FFF2-40B4-BE49-F238E27FC236}">
                    <a16:creationId xmlns:a16="http://schemas.microsoft.com/office/drawing/2014/main" id="{922107DF-3DC9-B242-AA56-A93FC6BEB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230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" name="Line 1072">
                <a:extLst>
                  <a:ext uri="{FF2B5EF4-FFF2-40B4-BE49-F238E27FC236}">
                    <a16:creationId xmlns:a16="http://schemas.microsoft.com/office/drawing/2014/main" id="{2C1B06B7-0E04-2D4F-A398-82AB07027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256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8" name="Line 1073">
                <a:extLst>
                  <a:ext uri="{FF2B5EF4-FFF2-40B4-BE49-F238E27FC236}">
                    <a16:creationId xmlns:a16="http://schemas.microsoft.com/office/drawing/2014/main" id="{6C7256D7-BB25-BF4E-8CEE-54209DDCC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4" y="2256"/>
                <a:ext cx="204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9" name="Line 1074">
                <a:extLst>
                  <a:ext uri="{FF2B5EF4-FFF2-40B4-BE49-F238E27FC236}">
                    <a16:creationId xmlns:a16="http://schemas.microsoft.com/office/drawing/2014/main" id="{608D0EB1-BD43-1144-8A3C-D6A91C126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2448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Line 1075">
                <a:extLst>
                  <a:ext uri="{FF2B5EF4-FFF2-40B4-BE49-F238E27FC236}">
                    <a16:creationId xmlns:a16="http://schemas.microsoft.com/office/drawing/2014/main" id="{993CEC1F-DD36-0145-9E15-2839E3961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496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" name="Line 1076">
                <a:extLst>
                  <a:ext uri="{FF2B5EF4-FFF2-40B4-BE49-F238E27FC236}">
                    <a16:creationId xmlns:a16="http://schemas.microsoft.com/office/drawing/2014/main" id="{B975EAA8-E049-C940-B38C-E669EA186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2" y="2448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1077">
                <a:extLst>
                  <a:ext uri="{FF2B5EF4-FFF2-40B4-BE49-F238E27FC236}">
                    <a16:creationId xmlns:a16="http://schemas.microsoft.com/office/drawing/2014/main" id="{E8651ABE-7BE7-D749-9BB8-4525D58DE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1078">
                <a:extLst>
                  <a:ext uri="{FF2B5EF4-FFF2-40B4-BE49-F238E27FC236}">
                    <a16:creationId xmlns:a16="http://schemas.microsoft.com/office/drawing/2014/main" id="{5ABD2C28-DB8C-9B4F-A3B1-6F1772E1C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6" y="2448"/>
                <a:ext cx="192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1079">
                <a:extLst>
                  <a:ext uri="{FF2B5EF4-FFF2-40B4-BE49-F238E27FC236}">
                    <a16:creationId xmlns:a16="http://schemas.microsoft.com/office/drawing/2014/main" id="{469049B3-F11C-884E-841F-51AE20D4C9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544"/>
                <a:ext cx="144" cy="2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" name="Line 1080">
                <a:extLst>
                  <a:ext uri="{FF2B5EF4-FFF2-40B4-BE49-F238E27FC236}">
                    <a16:creationId xmlns:a16="http://schemas.microsoft.com/office/drawing/2014/main" id="{70C816AA-783D-8943-982D-DB3A6236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2784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6" name="Line 1081">
                <a:extLst>
                  <a:ext uri="{FF2B5EF4-FFF2-40B4-BE49-F238E27FC236}">
                    <a16:creationId xmlns:a16="http://schemas.microsoft.com/office/drawing/2014/main" id="{1256AF7D-0AE3-704D-8210-2C134358F1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880"/>
                <a:ext cx="24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7" name="Line 1082">
                <a:extLst>
                  <a:ext uri="{FF2B5EF4-FFF2-40B4-BE49-F238E27FC236}">
                    <a16:creationId xmlns:a16="http://schemas.microsoft.com/office/drawing/2014/main" id="{6F3FDBAB-7636-6E4B-B5B0-3384CA50C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92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8" name="Line 1083">
                <a:extLst>
                  <a:ext uri="{FF2B5EF4-FFF2-40B4-BE49-F238E27FC236}">
                    <a16:creationId xmlns:a16="http://schemas.microsoft.com/office/drawing/2014/main" id="{4F5AAB0D-3698-0E4A-91E8-8252F5341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6" y="2832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9" name="Line 1084">
                <a:extLst>
                  <a:ext uri="{FF2B5EF4-FFF2-40B4-BE49-F238E27FC236}">
                    <a16:creationId xmlns:a16="http://schemas.microsoft.com/office/drawing/2014/main" id="{FBD0FBE2-A111-DF4E-A27B-FDEDE04C4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0" name="Line 1085">
                <a:extLst>
                  <a:ext uri="{FF2B5EF4-FFF2-40B4-BE49-F238E27FC236}">
                    <a16:creationId xmlns:a16="http://schemas.microsoft.com/office/drawing/2014/main" id="{A1336004-AF2A-8743-B38A-6F0E8A07E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88" y="1536"/>
                <a:ext cx="4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086">
                <a:extLst>
                  <a:ext uri="{FF2B5EF4-FFF2-40B4-BE49-F238E27FC236}">
                    <a16:creationId xmlns:a16="http://schemas.microsoft.com/office/drawing/2014/main" id="{1D322A8B-B984-1044-B8CB-7549B965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40" y="1488"/>
                <a:ext cx="48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aphicFrame>
          <p:nvGraphicFramePr>
            <p:cNvPr id="112" name="Object 4">
              <a:extLst>
                <a:ext uri="{FF2B5EF4-FFF2-40B4-BE49-F238E27FC236}">
                  <a16:creationId xmlns:a16="http://schemas.microsoft.com/office/drawing/2014/main" id="{7E5304EF-C61D-0942-A887-AA03B06180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279559"/>
                </p:ext>
              </p:extLst>
            </p:nvPr>
          </p:nvGraphicFramePr>
          <p:xfrm>
            <a:off x="5844209" y="2759075"/>
            <a:ext cx="4876800" cy="281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98" name="Bitmap Image" r:id="rId5" imgW="4699000" imgH="2717800" progId="Paint.Picture">
                    <p:embed/>
                  </p:oleObj>
                </mc:Choice>
                <mc:Fallback>
                  <p:oleObj name="Bitmap Image" r:id="rId5" imgW="4699000" imgH="2717800" progId="Paint.Picture">
                    <p:embed/>
                    <p:pic>
                      <p:nvPicPr>
                        <p:cNvPr id="71" name="Object 4">
                          <a:extLst>
                            <a:ext uri="{FF2B5EF4-FFF2-40B4-BE49-F238E27FC236}">
                              <a16:creationId xmlns:a16="http://schemas.microsoft.com/office/drawing/2014/main" id="{F5AE68AE-02B5-134E-8E04-1DB414ED63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4209" y="2759075"/>
                          <a:ext cx="4876800" cy="281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6681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A187-6EE8-7C49-B7B7-88FFC403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C03A-313A-BB4E-AAC6-2C540AC0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5C011-5773-134E-8782-387ADD49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Line 23">
            <a:extLst>
              <a:ext uri="{FF2B5EF4-FFF2-40B4-BE49-F238E27FC236}">
                <a16:creationId xmlns:a16="http://schemas.microsoft.com/office/drawing/2014/main" id="{EF6B44E6-F4EA-4E4A-A214-C5A52E530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870" y="1690688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1B5305EE-3937-D64E-84E7-CF81C48DF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88680"/>
              </p:ext>
            </p:extLst>
          </p:nvPr>
        </p:nvGraphicFramePr>
        <p:xfrm>
          <a:off x="1563757" y="1985963"/>
          <a:ext cx="88392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1" name="Image" r:id="rId3" imgW="6407150" imgH="3962400" progId="Photoshop.Image.7">
                  <p:embed/>
                </p:oleObj>
              </mc:Choice>
              <mc:Fallback>
                <p:oleObj name="Image" r:id="rId3" imgW="6407150" imgH="3962400" progId="Photoshop.Image.7">
                  <p:embed/>
                  <p:pic>
                    <p:nvPicPr>
                      <p:cNvPr id="34832" name="Object 2">
                        <a:extLst>
                          <a:ext uri="{FF2B5EF4-FFF2-40B4-BE49-F238E27FC236}">
                            <a16:creationId xmlns:a16="http://schemas.microsoft.com/office/drawing/2014/main" id="{92A66ADE-CCAC-E842-9E1F-F5F6E48BFF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757" y="1985963"/>
                        <a:ext cx="88392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5">
            <a:extLst>
              <a:ext uri="{FF2B5EF4-FFF2-40B4-BE49-F238E27FC236}">
                <a16:creationId xmlns:a16="http://schemas.microsoft.com/office/drawing/2014/main" id="{D41C8601-7FB0-FE46-B240-14FBEF4C3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408" y="2058988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BED20C36-44B6-E04A-90AC-BE067D6AE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308" y="4078288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57">
            <a:extLst>
              <a:ext uri="{FF2B5EF4-FFF2-40B4-BE49-F238E27FC236}">
                <a16:creationId xmlns:a16="http://schemas.microsoft.com/office/drawing/2014/main" id="{75E9785E-F2D8-8543-B3A0-3C8AEE8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621" y="5056188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Rectangle 58">
            <a:extLst>
              <a:ext uri="{FF2B5EF4-FFF2-40B4-BE49-F238E27FC236}">
                <a16:creationId xmlns:a16="http://schemas.microsoft.com/office/drawing/2014/main" id="{028523DC-F137-A941-970D-F7CEAAD4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846" y="523240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Rectangle 59">
            <a:extLst>
              <a:ext uri="{FF2B5EF4-FFF2-40B4-BE49-F238E27FC236}">
                <a16:creationId xmlns:a16="http://schemas.microsoft.com/office/drawing/2014/main" id="{7DC3C4AC-084F-FB41-BD59-237A853A9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146" y="202565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60">
            <a:extLst>
              <a:ext uri="{FF2B5EF4-FFF2-40B4-BE49-F238E27FC236}">
                <a16:creationId xmlns:a16="http://schemas.microsoft.com/office/drawing/2014/main" id="{1911D3B4-1080-A44F-8FCA-32D33A3DC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96" y="2087563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id="{F152EF21-B9E6-494C-A60C-1F7A034F5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258" y="2417763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id="{ACCDB373-D56C-5844-B954-1F7ACC6F2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71" y="315595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9055645D-F87B-C849-8326-021B42A5E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596" y="367030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Rectangle 64">
            <a:extLst>
              <a:ext uri="{FF2B5EF4-FFF2-40B4-BE49-F238E27FC236}">
                <a16:creationId xmlns:a16="http://schemas.microsoft.com/office/drawing/2014/main" id="{8FABB13F-E7B4-6947-8BDE-69DE29AEF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646" y="4945063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9840FE47-5F2B-6040-A21A-DAA3E91A5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458" y="5878513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" name="Group 66">
            <a:extLst>
              <a:ext uri="{FF2B5EF4-FFF2-40B4-BE49-F238E27FC236}">
                <a16:creationId xmlns:a16="http://schemas.microsoft.com/office/drawing/2014/main" id="{2C2355A3-C16E-0A4A-89CF-4E21ED0E2CBD}"/>
              </a:ext>
            </a:extLst>
          </p:cNvPr>
          <p:cNvGrpSpPr>
            <a:grpSpLocks/>
          </p:cNvGrpSpPr>
          <p:nvPr/>
        </p:nvGrpSpPr>
        <p:grpSpPr bwMode="auto">
          <a:xfrm>
            <a:off x="2478157" y="1985964"/>
            <a:ext cx="7791450" cy="4054475"/>
            <a:chOff x="720" y="798"/>
            <a:chExt cx="4908" cy="3333"/>
          </a:xfrm>
        </p:grpSpPr>
        <p:sp>
          <p:nvSpPr>
            <p:cNvPr id="19" name="Oval 67">
              <a:extLst>
                <a:ext uri="{FF2B5EF4-FFF2-40B4-BE49-F238E27FC236}">
                  <a16:creationId xmlns:a16="http://schemas.microsoft.com/office/drawing/2014/main" id="{725D5377-79BD-7246-B307-EB1D4A249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Oval 68">
              <a:extLst>
                <a:ext uri="{FF2B5EF4-FFF2-40B4-BE49-F238E27FC236}">
                  <a16:creationId xmlns:a16="http://schemas.microsoft.com/office/drawing/2014/main" id="{8BB93D6A-FB08-E04F-A3D8-A496EF613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53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00E6729F-CF34-6645-8CC2-EC8D10562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" y="3348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" name="Oval 70">
              <a:extLst>
                <a:ext uri="{FF2B5EF4-FFF2-40B4-BE49-F238E27FC236}">
                  <a16:creationId xmlns:a16="http://schemas.microsoft.com/office/drawing/2014/main" id="{317E308A-CB6C-854C-9EF1-0FEBA4E2F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3504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Oval 71">
              <a:extLst>
                <a:ext uri="{FF2B5EF4-FFF2-40B4-BE49-F238E27FC236}">
                  <a16:creationId xmlns:a16="http://schemas.microsoft.com/office/drawing/2014/main" id="{66AAA96E-00BC-314D-A5FC-FA4149281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406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Oval 72">
              <a:extLst>
                <a:ext uri="{FF2B5EF4-FFF2-40B4-BE49-F238E27FC236}">
                  <a16:creationId xmlns:a16="http://schemas.microsoft.com/office/drawing/2014/main" id="{B5AE0BE4-4695-F64D-B062-B28B04DA6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1680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" name="Oval 73">
              <a:extLst>
                <a:ext uri="{FF2B5EF4-FFF2-40B4-BE49-F238E27FC236}">
                  <a16:creationId xmlns:a16="http://schemas.microsoft.com/office/drawing/2014/main" id="{89114585-7987-6D42-92AB-DD5776C93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" y="208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" name="Oval 74">
              <a:extLst>
                <a:ext uri="{FF2B5EF4-FFF2-40B4-BE49-F238E27FC236}">
                  <a16:creationId xmlns:a16="http://schemas.microsoft.com/office/drawing/2014/main" id="{F10FB877-12F4-5043-82EF-D6ECF9D5A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3201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" name="Oval 75">
              <a:extLst>
                <a:ext uri="{FF2B5EF4-FFF2-40B4-BE49-F238E27FC236}">
                  <a16:creationId xmlns:a16="http://schemas.microsoft.com/office/drawing/2014/main" id="{A27245AA-911B-4B44-B156-7775C29D7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798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667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8AF6-3DE2-9C49-9C47-5943767F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ED5D-E354-4C47-ACC4-FC418A6B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9070" cy="4351338"/>
          </a:xfrm>
        </p:spPr>
        <p:txBody>
          <a:bodyPr/>
          <a:lstStyle/>
          <a:p>
            <a:r>
              <a:rPr lang="en-US" dirty="0"/>
              <a:t>Different projections, accuracy levels, resolutions</a:t>
            </a:r>
          </a:p>
          <a:p>
            <a:r>
              <a:rPr lang="en-US" dirty="0"/>
              <a:t>Result in spatial inconsistencies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AC915-328C-3242-8BEE-8BCFA6ED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80">
            <a:extLst>
              <a:ext uri="{FF2B5EF4-FFF2-40B4-BE49-F238E27FC236}">
                <a16:creationId xmlns:a16="http://schemas.microsoft.com/office/drawing/2014/main" id="{59724B92-DD50-7442-82CB-41A43CBC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74" y="3265212"/>
            <a:ext cx="37909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1">
            <a:extLst>
              <a:ext uri="{FF2B5EF4-FFF2-40B4-BE49-F238E27FC236}">
                <a16:creationId xmlns:a16="http://schemas.microsoft.com/office/drawing/2014/main" id="{43DEDE7C-736B-1E4C-AF98-1FAA8D9A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61" y="1568450"/>
            <a:ext cx="43053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2">
            <a:extLst>
              <a:ext uri="{FF2B5EF4-FFF2-40B4-BE49-F238E27FC236}">
                <a16:creationId xmlns:a16="http://schemas.microsoft.com/office/drawing/2014/main" id="{3A398D82-4A2A-AF49-9036-7338B07A6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605" y="6465612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D.C.</a:t>
            </a:r>
          </a:p>
        </p:txBody>
      </p:sp>
      <p:sp>
        <p:nvSpPr>
          <p:cNvPr id="8" name="Text Box 83">
            <a:extLst>
              <a:ext uri="{FF2B5EF4-FFF2-40B4-BE49-F238E27FC236}">
                <a16:creationId xmlns:a16="http://schemas.microsoft.com/office/drawing/2014/main" id="{1E4571AA-A96C-844F-B155-30F406C52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486" y="6515376"/>
            <a:ext cx="420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Ft. Campbell, KY (only zoom into 1m/p)</a:t>
            </a:r>
          </a:p>
        </p:txBody>
      </p:sp>
    </p:spTree>
    <p:extLst>
      <p:ext uri="{BB962C8B-B14F-4D97-AF65-F5344CB8AC3E}">
        <p14:creationId xmlns:p14="http://schemas.microsoft.com/office/powerpoint/2010/main" val="143164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DF9D-313A-6446-86D3-2F0C08C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C6EF4-17F9-2F41-93A8-04C512F4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D5F0-6011-AC4A-8C4E-6CE45AD6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6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F3CA-F080-D243-8FE6-10C19ED2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AMS-Conflation to Align Vector and 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3720-0D91-5D47-8BF7-8C26D93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2AA7B-B1BA-974E-ADAB-642D8B36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Oval 1028">
            <a:extLst>
              <a:ext uri="{FF2B5EF4-FFF2-40B4-BE49-F238E27FC236}">
                <a16:creationId xmlns:a16="http://schemas.microsoft.com/office/drawing/2014/main" id="{E02261CA-6B1E-FC4E-897E-5856BC2A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466" y="52911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Oval 1029">
            <a:extLst>
              <a:ext uri="{FF2B5EF4-FFF2-40B4-BE49-F238E27FC236}">
                <a16:creationId xmlns:a16="http://schemas.microsoft.com/office/drawing/2014/main" id="{75524B3E-B949-FB42-BF8B-38A7261BF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8" y="5273675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1030">
            <a:extLst>
              <a:ext uri="{FF2B5EF4-FFF2-40B4-BE49-F238E27FC236}">
                <a16:creationId xmlns:a16="http://schemas.microsoft.com/office/drawing/2014/main" id="{04A468D0-F41A-BE40-B583-2B5A21AF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16" y="5391150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1031">
            <a:extLst>
              <a:ext uri="{FF2B5EF4-FFF2-40B4-BE49-F238E27FC236}">
                <a16:creationId xmlns:a16="http://schemas.microsoft.com/office/drawing/2014/main" id="{E0B856F9-3DE2-FA46-856C-24E9F7C8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03" y="55197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Oval 1032">
            <a:extLst>
              <a:ext uri="{FF2B5EF4-FFF2-40B4-BE49-F238E27FC236}">
                <a16:creationId xmlns:a16="http://schemas.microsoft.com/office/drawing/2014/main" id="{A04A1A9E-7319-494A-88E5-09A91D0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41" y="55086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Oval 1033">
            <a:extLst>
              <a:ext uri="{FF2B5EF4-FFF2-40B4-BE49-F238E27FC236}">
                <a16:creationId xmlns:a16="http://schemas.microsoft.com/office/drawing/2014/main" id="{1AABFDE7-257B-284F-847E-1C7809004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191" y="550227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Oval 1034">
            <a:extLst>
              <a:ext uri="{FF2B5EF4-FFF2-40B4-BE49-F238E27FC236}">
                <a16:creationId xmlns:a16="http://schemas.microsoft.com/office/drawing/2014/main" id="{0222CF72-D72B-144F-BB50-91EA8CF8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504" y="550227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Oval 1035">
            <a:extLst>
              <a:ext uri="{FF2B5EF4-FFF2-40B4-BE49-F238E27FC236}">
                <a16:creationId xmlns:a16="http://schemas.microsoft.com/office/drawing/2014/main" id="{245818D7-FEFD-5045-AB92-4C3A886BA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Oval 1036">
            <a:extLst>
              <a:ext uri="{FF2B5EF4-FFF2-40B4-BE49-F238E27FC236}">
                <a16:creationId xmlns:a16="http://schemas.microsoft.com/office/drawing/2014/main" id="{162FDC18-8DE6-524E-9B88-12CCB24C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7" y="5441950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Oval 1037">
            <a:extLst>
              <a:ext uri="{FF2B5EF4-FFF2-40B4-BE49-F238E27FC236}">
                <a16:creationId xmlns:a16="http://schemas.microsoft.com/office/drawing/2014/main" id="{699B0798-4F2D-DF43-ACF1-5C1AB0051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29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Oval 1038">
            <a:extLst>
              <a:ext uri="{FF2B5EF4-FFF2-40B4-BE49-F238E27FC236}">
                <a16:creationId xmlns:a16="http://schemas.microsoft.com/office/drawing/2014/main" id="{E1D581B2-E31A-EE4F-8400-B20F5973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74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Oval 1039">
            <a:extLst>
              <a:ext uri="{FF2B5EF4-FFF2-40B4-BE49-F238E27FC236}">
                <a16:creationId xmlns:a16="http://schemas.microsoft.com/office/drawing/2014/main" id="{A2652482-A624-1642-9D36-263DD1FE6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391150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Oval 1040">
            <a:extLst>
              <a:ext uri="{FF2B5EF4-FFF2-40B4-BE49-F238E27FC236}">
                <a16:creationId xmlns:a16="http://schemas.microsoft.com/office/drawing/2014/main" id="{11538875-A671-304B-9524-D6080533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728" y="52784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Oval 1041">
            <a:extLst>
              <a:ext uri="{FF2B5EF4-FFF2-40B4-BE49-F238E27FC236}">
                <a16:creationId xmlns:a16="http://schemas.microsoft.com/office/drawing/2014/main" id="{7282EDC0-4B89-4842-87C6-A087A517F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641" y="5176837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Oval 1042">
            <a:extLst>
              <a:ext uri="{FF2B5EF4-FFF2-40B4-BE49-F238E27FC236}">
                <a16:creationId xmlns:a16="http://schemas.microsoft.com/office/drawing/2014/main" id="{C0E29EDB-0B1A-6E4F-A906-6232393E1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29" y="517842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Oval 1043">
            <a:extLst>
              <a:ext uri="{FF2B5EF4-FFF2-40B4-BE49-F238E27FC236}">
                <a16:creationId xmlns:a16="http://schemas.microsoft.com/office/drawing/2014/main" id="{F758B214-45F2-B14D-8642-F90647311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66" y="5186362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Oval 1044">
            <a:extLst>
              <a:ext uri="{FF2B5EF4-FFF2-40B4-BE49-F238E27FC236}">
                <a16:creationId xmlns:a16="http://schemas.microsoft.com/office/drawing/2014/main" id="{F1F446CF-B1D7-8941-9C99-D9B844E34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1768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Oval 1045">
            <a:extLst>
              <a:ext uri="{FF2B5EF4-FFF2-40B4-BE49-F238E27FC236}">
                <a16:creationId xmlns:a16="http://schemas.microsoft.com/office/drawing/2014/main" id="{0DFA76BC-BE40-C345-8D77-B1981B481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804" y="5183188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Oval 1046">
            <a:extLst>
              <a:ext uri="{FF2B5EF4-FFF2-40B4-BE49-F238E27FC236}">
                <a16:creationId xmlns:a16="http://schemas.microsoft.com/office/drawing/2014/main" id="{D9E51C9E-7446-B24D-BDA7-69C7D56B9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178424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Oval 1047">
            <a:extLst>
              <a:ext uri="{FF2B5EF4-FFF2-40B4-BE49-F238E27FC236}">
                <a16:creationId xmlns:a16="http://schemas.microsoft.com/office/drawing/2014/main" id="{3F287766-7994-E749-B3D6-00DC85C1F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284787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Oval 1048">
            <a:extLst>
              <a:ext uri="{FF2B5EF4-FFF2-40B4-BE49-F238E27FC236}">
                <a16:creationId xmlns:a16="http://schemas.microsoft.com/office/drawing/2014/main" id="{255D60C0-D57D-F64B-AB92-402F12532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Oval 1049">
            <a:extLst>
              <a:ext uri="{FF2B5EF4-FFF2-40B4-BE49-F238E27FC236}">
                <a16:creationId xmlns:a16="http://schemas.microsoft.com/office/drawing/2014/main" id="{46805A76-75F3-0040-99F3-34C457036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3943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Oval 1050">
            <a:extLst>
              <a:ext uri="{FF2B5EF4-FFF2-40B4-BE49-F238E27FC236}">
                <a16:creationId xmlns:a16="http://schemas.microsoft.com/office/drawing/2014/main" id="{604977B9-9D8B-3B49-A04B-848D5D9B2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181600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Oval 1051">
            <a:extLst>
              <a:ext uri="{FF2B5EF4-FFF2-40B4-BE49-F238E27FC236}">
                <a16:creationId xmlns:a16="http://schemas.microsoft.com/office/drawing/2014/main" id="{104324B9-4CA5-3742-A430-BB5CA9EF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466" y="52911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Oval 1052">
            <a:extLst>
              <a:ext uri="{FF2B5EF4-FFF2-40B4-BE49-F238E27FC236}">
                <a16:creationId xmlns:a16="http://schemas.microsoft.com/office/drawing/2014/main" id="{BE8C6DFE-D374-1947-AF2C-43F38B77E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8" y="5273675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Oval 1053">
            <a:extLst>
              <a:ext uri="{FF2B5EF4-FFF2-40B4-BE49-F238E27FC236}">
                <a16:creationId xmlns:a16="http://schemas.microsoft.com/office/drawing/2014/main" id="{F4B5EC1F-E440-D247-99E1-62873521B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16" y="5391150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Oval 1054">
            <a:extLst>
              <a:ext uri="{FF2B5EF4-FFF2-40B4-BE49-F238E27FC236}">
                <a16:creationId xmlns:a16="http://schemas.microsoft.com/office/drawing/2014/main" id="{9CDF01A8-EDB7-6849-A59E-1E49DC45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03" y="55197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Oval 1055">
            <a:extLst>
              <a:ext uri="{FF2B5EF4-FFF2-40B4-BE49-F238E27FC236}">
                <a16:creationId xmlns:a16="http://schemas.microsoft.com/office/drawing/2014/main" id="{C13113C8-3EEA-2348-88CF-6FE660E6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41" y="55086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3" name="Oval 1056">
            <a:extLst>
              <a:ext uri="{FF2B5EF4-FFF2-40B4-BE49-F238E27FC236}">
                <a16:creationId xmlns:a16="http://schemas.microsoft.com/office/drawing/2014/main" id="{BB686A7C-B38E-2B4D-80E8-AB82D5C50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191" y="550227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Oval 1057">
            <a:extLst>
              <a:ext uri="{FF2B5EF4-FFF2-40B4-BE49-F238E27FC236}">
                <a16:creationId xmlns:a16="http://schemas.microsoft.com/office/drawing/2014/main" id="{55CF8CDF-62EC-D247-BDF3-26EB7F887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504" y="550227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Oval 1058">
            <a:extLst>
              <a:ext uri="{FF2B5EF4-FFF2-40B4-BE49-F238E27FC236}">
                <a16:creationId xmlns:a16="http://schemas.microsoft.com/office/drawing/2014/main" id="{612C8848-5B44-1E42-BCB8-CBE0F8B53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" name="Oval 1059">
            <a:extLst>
              <a:ext uri="{FF2B5EF4-FFF2-40B4-BE49-F238E27FC236}">
                <a16:creationId xmlns:a16="http://schemas.microsoft.com/office/drawing/2014/main" id="{8D78D066-1077-714F-B771-9E3DE729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7" y="5441950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Oval 1060">
            <a:extLst>
              <a:ext uri="{FF2B5EF4-FFF2-40B4-BE49-F238E27FC236}">
                <a16:creationId xmlns:a16="http://schemas.microsoft.com/office/drawing/2014/main" id="{4EC18B35-35A4-7341-9BFC-9A4B26FE9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29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" name="Oval 1061">
            <a:extLst>
              <a:ext uri="{FF2B5EF4-FFF2-40B4-BE49-F238E27FC236}">
                <a16:creationId xmlns:a16="http://schemas.microsoft.com/office/drawing/2014/main" id="{8F582EEC-250C-CD4C-BCFC-6A720A093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74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Oval 1062">
            <a:extLst>
              <a:ext uri="{FF2B5EF4-FFF2-40B4-BE49-F238E27FC236}">
                <a16:creationId xmlns:a16="http://schemas.microsoft.com/office/drawing/2014/main" id="{35AC5CBD-D0F7-424E-9FA8-839C469A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391150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Oval 1063">
            <a:extLst>
              <a:ext uri="{FF2B5EF4-FFF2-40B4-BE49-F238E27FC236}">
                <a16:creationId xmlns:a16="http://schemas.microsoft.com/office/drawing/2014/main" id="{93A841B5-89F8-2E41-93FF-17BF60152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728" y="52784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Oval 1064">
            <a:extLst>
              <a:ext uri="{FF2B5EF4-FFF2-40B4-BE49-F238E27FC236}">
                <a16:creationId xmlns:a16="http://schemas.microsoft.com/office/drawing/2014/main" id="{0073861E-42B2-B641-BB74-D409A4B04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641" y="5176837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Oval 1065">
            <a:extLst>
              <a:ext uri="{FF2B5EF4-FFF2-40B4-BE49-F238E27FC236}">
                <a16:creationId xmlns:a16="http://schemas.microsoft.com/office/drawing/2014/main" id="{D0E9DA05-D79B-2D49-AEF3-60D5C6321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29" y="517842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Oval 1066">
            <a:extLst>
              <a:ext uri="{FF2B5EF4-FFF2-40B4-BE49-F238E27FC236}">
                <a16:creationId xmlns:a16="http://schemas.microsoft.com/office/drawing/2014/main" id="{0F8B870B-01EA-524B-A39E-D7B1AFD3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66" y="5186362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Oval 1067">
            <a:extLst>
              <a:ext uri="{FF2B5EF4-FFF2-40B4-BE49-F238E27FC236}">
                <a16:creationId xmlns:a16="http://schemas.microsoft.com/office/drawing/2014/main" id="{CC50920E-1B80-0A4F-89C4-26A2AC594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1768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Oval 1068">
            <a:extLst>
              <a:ext uri="{FF2B5EF4-FFF2-40B4-BE49-F238E27FC236}">
                <a16:creationId xmlns:a16="http://schemas.microsoft.com/office/drawing/2014/main" id="{A7AE288C-8C81-DA40-B13B-192412A4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804" y="5183188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Oval 1069">
            <a:extLst>
              <a:ext uri="{FF2B5EF4-FFF2-40B4-BE49-F238E27FC236}">
                <a16:creationId xmlns:a16="http://schemas.microsoft.com/office/drawing/2014/main" id="{149689FD-C477-F241-99E3-94DCE3A79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178424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" name="Oval 1070">
            <a:extLst>
              <a:ext uri="{FF2B5EF4-FFF2-40B4-BE49-F238E27FC236}">
                <a16:creationId xmlns:a16="http://schemas.microsoft.com/office/drawing/2014/main" id="{9F753C70-069F-104B-B135-F07ECCE7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284787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8" name="Oval 1071">
            <a:extLst>
              <a:ext uri="{FF2B5EF4-FFF2-40B4-BE49-F238E27FC236}">
                <a16:creationId xmlns:a16="http://schemas.microsoft.com/office/drawing/2014/main" id="{F8AE0FFA-8D79-9B4D-B62E-C08B1BFEE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" name="Oval 1072">
            <a:extLst>
              <a:ext uri="{FF2B5EF4-FFF2-40B4-BE49-F238E27FC236}">
                <a16:creationId xmlns:a16="http://schemas.microsoft.com/office/drawing/2014/main" id="{C7C39507-89EB-2340-AC83-F1C083FB7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3943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0" name="Oval 1073">
            <a:extLst>
              <a:ext uri="{FF2B5EF4-FFF2-40B4-BE49-F238E27FC236}">
                <a16:creationId xmlns:a16="http://schemas.microsoft.com/office/drawing/2014/main" id="{2050BB3E-3FF0-FA41-A28E-3BD02B28D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181600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" name="Text Box 1244">
            <a:extLst>
              <a:ext uri="{FF2B5EF4-FFF2-40B4-BE49-F238E27FC236}">
                <a16:creationId xmlns:a16="http://schemas.microsoft.com/office/drawing/2014/main" id="{99EF2088-85C0-EE41-87CD-C809768AA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929" y="64881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graphicFrame>
        <p:nvGraphicFramePr>
          <p:cNvPr id="52" name="Object 2">
            <a:extLst>
              <a:ext uri="{FF2B5EF4-FFF2-40B4-BE49-F238E27FC236}">
                <a16:creationId xmlns:a16="http://schemas.microsoft.com/office/drawing/2014/main" id="{EE9215E9-28C4-004B-BF3D-449953758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75398"/>
              </p:ext>
            </p:extLst>
          </p:nvPr>
        </p:nvGraphicFramePr>
        <p:xfrm>
          <a:off x="1620078" y="1749425"/>
          <a:ext cx="3048000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9" name="Bitmap Image" r:id="rId3" imgW="4457700" imgH="3333750" progId="Paint.Picture">
                  <p:embed/>
                </p:oleObj>
              </mc:Choice>
              <mc:Fallback>
                <p:oleObj name="Bitmap Image" r:id="rId3" imgW="4457700" imgH="3333750" progId="Paint.Picture">
                  <p:embed/>
                  <p:pic>
                    <p:nvPicPr>
                      <p:cNvPr id="47154" name="Object 2">
                        <a:extLst>
                          <a:ext uri="{FF2B5EF4-FFF2-40B4-BE49-F238E27FC236}">
                            <a16:creationId xmlns:a16="http://schemas.microsoft.com/office/drawing/2014/main" id="{B207E1FE-6ED9-4340-BF60-DF124CBC7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078" y="1749425"/>
                        <a:ext cx="3048000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1246">
            <a:extLst>
              <a:ext uri="{FF2B5EF4-FFF2-40B4-BE49-F238E27FC236}">
                <a16:creationId xmlns:a16="http://schemas.microsoft.com/office/drawing/2014/main" id="{A45604D2-9F56-9B4B-B304-E8059C0EB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479" y="13065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54" name="Text Box 1247">
            <a:extLst>
              <a:ext uri="{FF2B5EF4-FFF2-40B4-BE49-F238E27FC236}">
                <a16:creationId xmlns:a16="http://schemas.microsoft.com/office/drawing/2014/main" id="{B8F85C14-A06E-E241-9558-B6B111420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329" y="40497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55" name="Oval 1248">
            <a:extLst>
              <a:ext uri="{FF2B5EF4-FFF2-40B4-BE49-F238E27FC236}">
                <a16:creationId xmlns:a16="http://schemas.microsoft.com/office/drawing/2014/main" id="{A1B66939-A249-1C49-9FD0-08E961974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167" y="1677988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" name="Oval 1249">
            <a:extLst>
              <a:ext uri="{FF2B5EF4-FFF2-40B4-BE49-F238E27FC236}">
                <a16:creationId xmlns:a16="http://schemas.microsoft.com/office/drawing/2014/main" id="{17FCFB75-1613-214E-9BD6-302A94BAE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592" y="3940174"/>
            <a:ext cx="109537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 1250">
            <a:extLst>
              <a:ext uri="{FF2B5EF4-FFF2-40B4-BE49-F238E27FC236}">
                <a16:creationId xmlns:a16="http://schemas.microsoft.com/office/drawing/2014/main" id="{811623A3-776E-A545-8FAC-BD7290FF9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128" y="4797424"/>
            <a:ext cx="2057400" cy="1676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8" name="Group 1251">
            <a:extLst>
              <a:ext uri="{FF2B5EF4-FFF2-40B4-BE49-F238E27FC236}">
                <a16:creationId xmlns:a16="http://schemas.microsoft.com/office/drawing/2014/main" id="{E62A9EEF-E3F4-A54F-8693-59274FBEE407}"/>
              </a:ext>
            </a:extLst>
          </p:cNvPr>
          <p:cNvGrpSpPr>
            <a:grpSpLocks/>
          </p:cNvGrpSpPr>
          <p:nvPr/>
        </p:nvGrpSpPr>
        <p:grpSpPr bwMode="auto">
          <a:xfrm>
            <a:off x="2223328" y="4949824"/>
            <a:ext cx="1828800" cy="1524000"/>
            <a:chOff x="3376" y="1920"/>
            <a:chExt cx="1520" cy="1368"/>
          </a:xfrm>
        </p:grpSpPr>
        <p:grpSp>
          <p:nvGrpSpPr>
            <p:cNvPr id="59" name="Group 1252">
              <a:extLst>
                <a:ext uri="{FF2B5EF4-FFF2-40B4-BE49-F238E27FC236}">
                  <a16:creationId xmlns:a16="http://schemas.microsoft.com/office/drawing/2014/main" id="{2AE74E21-2026-9C4F-A4E2-7C0DC2C4A5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6" y="1920"/>
              <a:ext cx="1520" cy="1368"/>
              <a:chOff x="3376" y="1920"/>
              <a:chExt cx="1520" cy="1368"/>
            </a:xfrm>
          </p:grpSpPr>
          <p:sp>
            <p:nvSpPr>
              <p:cNvPr id="76" name="Line 1253">
                <a:extLst>
                  <a:ext uri="{FF2B5EF4-FFF2-40B4-BE49-F238E27FC236}">
                    <a16:creationId xmlns:a16="http://schemas.microsoft.com/office/drawing/2014/main" id="{E5057FA3-06AB-4042-B403-212A63AC3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9" y="3057"/>
                <a:ext cx="102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1254">
                <a:extLst>
                  <a:ext uri="{FF2B5EF4-FFF2-40B4-BE49-F238E27FC236}">
                    <a16:creationId xmlns:a16="http://schemas.microsoft.com/office/drawing/2014/main" id="{4B3DAA74-2CC2-D24F-8E77-77EBD6D5A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5" y="3057"/>
                <a:ext cx="19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1255">
                <a:extLst>
                  <a:ext uri="{FF2B5EF4-FFF2-40B4-BE49-F238E27FC236}">
                    <a16:creationId xmlns:a16="http://schemas.microsoft.com/office/drawing/2014/main" id="{3A527A83-143F-0E47-A86D-AD16F89C5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0" y="3108"/>
                <a:ext cx="0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9" name="Line 1256">
                <a:extLst>
                  <a:ext uri="{FF2B5EF4-FFF2-40B4-BE49-F238E27FC236}">
                    <a16:creationId xmlns:a16="http://schemas.microsoft.com/office/drawing/2014/main" id="{87FE1BB5-2010-AE4F-81E1-642E5D7F9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6" y="3156"/>
                <a:ext cx="75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0" name="Line 1257">
                <a:extLst>
                  <a:ext uri="{FF2B5EF4-FFF2-40B4-BE49-F238E27FC236}">
                    <a16:creationId xmlns:a16="http://schemas.microsoft.com/office/drawing/2014/main" id="{23F3A482-2F3A-E14A-A426-0709F151B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2" y="1920"/>
                <a:ext cx="0" cy="1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1" name="Line 1258">
                <a:extLst>
                  <a:ext uri="{FF2B5EF4-FFF2-40B4-BE49-F238E27FC236}">
                    <a16:creationId xmlns:a16="http://schemas.microsoft.com/office/drawing/2014/main" id="{ABA0F0DD-0275-3F4D-88D6-C32AABB79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1926"/>
                <a:ext cx="0" cy="20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2" name="Line 1259">
                <a:extLst>
                  <a:ext uri="{FF2B5EF4-FFF2-40B4-BE49-F238E27FC236}">
                    <a16:creationId xmlns:a16="http://schemas.microsoft.com/office/drawing/2014/main" id="{BB056086-C599-7F4B-8D11-067AE5C53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5" y="1926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" name="Line 1260">
                <a:extLst>
                  <a:ext uri="{FF2B5EF4-FFF2-40B4-BE49-F238E27FC236}">
                    <a16:creationId xmlns:a16="http://schemas.microsoft.com/office/drawing/2014/main" id="{5AF133E9-ACAF-0243-8859-0EEE45A10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19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4" name="Line 1261">
                <a:extLst>
                  <a:ext uri="{FF2B5EF4-FFF2-40B4-BE49-F238E27FC236}">
                    <a16:creationId xmlns:a16="http://schemas.microsoft.com/office/drawing/2014/main" id="{55A241C3-F27C-2D49-82BE-B7C4E8503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36" y="1926"/>
                <a:ext cx="19" cy="4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5" name="Line 1262">
                <a:extLst>
                  <a:ext uri="{FF2B5EF4-FFF2-40B4-BE49-F238E27FC236}">
                    <a16:creationId xmlns:a16="http://schemas.microsoft.com/office/drawing/2014/main" id="{98989E7D-3687-BC48-AA41-B39A58324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88" y="1926"/>
                <a:ext cx="19" cy="136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Line 1263">
                <a:extLst>
                  <a:ext uri="{FF2B5EF4-FFF2-40B4-BE49-F238E27FC236}">
                    <a16:creationId xmlns:a16="http://schemas.microsoft.com/office/drawing/2014/main" id="{2E0D6576-0E2B-9D46-8345-F30931BD1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9" y="2106"/>
                <a:ext cx="508" cy="2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" name="Line 1264">
                <a:extLst>
                  <a:ext uri="{FF2B5EF4-FFF2-40B4-BE49-F238E27FC236}">
                    <a16:creationId xmlns:a16="http://schemas.microsoft.com/office/drawing/2014/main" id="{D7B398FB-7326-C844-BFF3-B9AAB80BA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0" y="2106"/>
                <a:ext cx="19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8" name="Line 1265">
                <a:extLst>
                  <a:ext uri="{FF2B5EF4-FFF2-40B4-BE49-F238E27FC236}">
                    <a16:creationId xmlns:a16="http://schemas.microsoft.com/office/drawing/2014/main" id="{C35C1400-B2A5-CE47-96E6-773DB5026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1" y="2208"/>
                <a:ext cx="7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9" name="Line 1266">
                <a:extLst>
                  <a:ext uri="{FF2B5EF4-FFF2-40B4-BE49-F238E27FC236}">
                    <a16:creationId xmlns:a16="http://schemas.microsoft.com/office/drawing/2014/main" id="{87299BF6-61CF-5746-871D-7BB7F1850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382"/>
                <a:ext cx="151" cy="3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0" name="Line 1267">
                <a:extLst>
                  <a:ext uri="{FF2B5EF4-FFF2-40B4-BE49-F238E27FC236}">
                    <a16:creationId xmlns:a16="http://schemas.microsoft.com/office/drawing/2014/main" id="{082E85AA-42DD-264C-A354-BE114D5D7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2" y="2723"/>
                <a:ext cx="76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1" name="Line 1268">
                <a:extLst>
                  <a:ext uri="{FF2B5EF4-FFF2-40B4-BE49-F238E27FC236}">
                    <a16:creationId xmlns:a16="http://schemas.microsoft.com/office/drawing/2014/main" id="{674D1BA6-F9CD-ED40-9129-D58AA09452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389"/>
                <a:ext cx="0" cy="20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2" name="Line 1269">
                <a:extLst>
                  <a:ext uri="{FF2B5EF4-FFF2-40B4-BE49-F238E27FC236}">
                    <a16:creationId xmlns:a16="http://schemas.microsoft.com/office/drawing/2014/main" id="{DD936BE4-99B6-2C43-A5CA-E8B247AC2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7" y="2466"/>
                <a:ext cx="19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Line 1270">
                <a:extLst>
                  <a:ext uri="{FF2B5EF4-FFF2-40B4-BE49-F238E27FC236}">
                    <a16:creationId xmlns:a16="http://schemas.microsoft.com/office/drawing/2014/main" id="{61CC50DE-D899-0746-913C-164113B30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7" y="2543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Line 1271">
                <a:extLst>
                  <a:ext uri="{FF2B5EF4-FFF2-40B4-BE49-F238E27FC236}">
                    <a16:creationId xmlns:a16="http://schemas.microsoft.com/office/drawing/2014/main" id="{354F74EC-3DEF-B342-96F1-3D777601E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415"/>
                <a:ext cx="114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1272">
                <a:extLst>
                  <a:ext uri="{FF2B5EF4-FFF2-40B4-BE49-F238E27FC236}">
                    <a16:creationId xmlns:a16="http://schemas.microsoft.com/office/drawing/2014/main" id="{C5092208-913B-3940-A549-2560CC3F2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33" y="2055"/>
                <a:ext cx="246" cy="5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" name="Line 1273">
                <a:extLst>
                  <a:ext uri="{FF2B5EF4-FFF2-40B4-BE49-F238E27FC236}">
                    <a16:creationId xmlns:a16="http://schemas.microsoft.com/office/drawing/2014/main" id="{82EE2170-F653-1C4C-B8EF-2AC33E08F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76" y="2055"/>
                <a:ext cx="5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" name="Line 1274">
                <a:extLst>
                  <a:ext uri="{FF2B5EF4-FFF2-40B4-BE49-F238E27FC236}">
                    <a16:creationId xmlns:a16="http://schemas.microsoft.com/office/drawing/2014/main" id="{DC5BAF3F-9D57-3B4D-BE27-794F44521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0" y="2314"/>
                <a:ext cx="510" cy="1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8" name="Line 1275">
                <a:extLst>
                  <a:ext uri="{FF2B5EF4-FFF2-40B4-BE49-F238E27FC236}">
                    <a16:creationId xmlns:a16="http://schemas.microsoft.com/office/drawing/2014/main" id="{1B34CBC7-8146-4742-900A-914BC4A6F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2081"/>
                <a:ext cx="18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9" name="Line 1276">
                <a:extLst>
                  <a:ext uri="{FF2B5EF4-FFF2-40B4-BE49-F238E27FC236}">
                    <a16:creationId xmlns:a16="http://schemas.microsoft.com/office/drawing/2014/main" id="{BB2A16B0-2D9D-AC4D-9FAE-F599552A3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0" y="2492"/>
                <a:ext cx="17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Line 1277">
                <a:extLst>
                  <a:ext uri="{FF2B5EF4-FFF2-40B4-BE49-F238E27FC236}">
                    <a16:creationId xmlns:a16="http://schemas.microsoft.com/office/drawing/2014/main" id="{03825CAB-BD5E-3749-9812-ABE2D60B1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1" y="298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" name="Line 1278">
                <a:extLst>
                  <a:ext uri="{FF2B5EF4-FFF2-40B4-BE49-F238E27FC236}">
                    <a16:creationId xmlns:a16="http://schemas.microsoft.com/office/drawing/2014/main" id="{DA273333-FF22-EF48-864C-1BA007023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3" y="2286"/>
                <a:ext cx="19" cy="15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1279">
                <a:extLst>
                  <a:ext uri="{FF2B5EF4-FFF2-40B4-BE49-F238E27FC236}">
                    <a16:creationId xmlns:a16="http://schemas.microsoft.com/office/drawing/2014/main" id="{E3EE32BF-8585-A04A-BE1D-E9809088F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2132"/>
                <a:ext cx="0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1280">
                <a:extLst>
                  <a:ext uri="{FF2B5EF4-FFF2-40B4-BE49-F238E27FC236}">
                    <a16:creationId xmlns:a16="http://schemas.microsoft.com/office/drawing/2014/main" id="{F7FAF4BA-2C52-FF49-9D18-180C46C7B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0" y="2183"/>
                <a:ext cx="56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1281">
                <a:extLst>
                  <a:ext uri="{FF2B5EF4-FFF2-40B4-BE49-F238E27FC236}">
                    <a16:creationId xmlns:a16="http://schemas.microsoft.com/office/drawing/2014/main" id="{E8A8E06B-B613-9C44-BEC6-AF250C388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2029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" name="Line 1282">
                <a:extLst>
                  <a:ext uri="{FF2B5EF4-FFF2-40B4-BE49-F238E27FC236}">
                    <a16:creationId xmlns:a16="http://schemas.microsoft.com/office/drawing/2014/main" id="{67B1319E-F528-D547-812D-BC3919B89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7" y="2003"/>
                <a:ext cx="0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6" name="Line 1283">
                <a:extLst>
                  <a:ext uri="{FF2B5EF4-FFF2-40B4-BE49-F238E27FC236}">
                    <a16:creationId xmlns:a16="http://schemas.microsoft.com/office/drawing/2014/main" id="{01837623-31BA-BD4C-AC23-129174F60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5" y="2055"/>
                <a:ext cx="57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7" name="Line 1284">
                <a:extLst>
                  <a:ext uri="{FF2B5EF4-FFF2-40B4-BE49-F238E27FC236}">
                    <a16:creationId xmlns:a16="http://schemas.microsoft.com/office/drawing/2014/main" id="{72E7F816-4C70-324C-B299-54AED20CA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6" y="2466"/>
                <a:ext cx="1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8" name="Line 1285">
                <a:extLst>
                  <a:ext uri="{FF2B5EF4-FFF2-40B4-BE49-F238E27FC236}">
                    <a16:creationId xmlns:a16="http://schemas.microsoft.com/office/drawing/2014/main" id="{1E4D5A94-0C36-E54C-9609-FC414711C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7" y="2440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9" name="Line 1286">
                <a:extLst>
                  <a:ext uri="{FF2B5EF4-FFF2-40B4-BE49-F238E27FC236}">
                    <a16:creationId xmlns:a16="http://schemas.microsoft.com/office/drawing/2014/main" id="{39E5F0E1-33B4-2544-B96A-ECE332686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0" y="2440"/>
                <a:ext cx="81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0" name="Line 1287">
                <a:extLst>
                  <a:ext uri="{FF2B5EF4-FFF2-40B4-BE49-F238E27FC236}">
                    <a16:creationId xmlns:a16="http://schemas.microsoft.com/office/drawing/2014/main" id="{6AD8623D-27EA-BA4C-BB58-1909C56BD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288">
                <a:extLst>
                  <a:ext uri="{FF2B5EF4-FFF2-40B4-BE49-F238E27FC236}">
                    <a16:creationId xmlns:a16="http://schemas.microsoft.com/office/drawing/2014/main" id="{AC79081B-8480-9B42-8365-19D3AF310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2569"/>
                <a:ext cx="30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2" name="Line 1289">
                <a:extLst>
                  <a:ext uri="{FF2B5EF4-FFF2-40B4-BE49-F238E27FC236}">
                    <a16:creationId xmlns:a16="http://schemas.microsoft.com/office/drawing/2014/main" id="{9212043C-1F86-F44C-A7BB-516292D17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3" name="Line 1290">
                <a:extLst>
                  <a:ext uri="{FF2B5EF4-FFF2-40B4-BE49-F238E27FC236}">
                    <a16:creationId xmlns:a16="http://schemas.microsoft.com/office/drawing/2014/main" id="{BC282905-6E65-0348-8F9B-01D7A6B50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9" y="2492"/>
                <a:ext cx="76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" name="Line 1291">
                <a:extLst>
                  <a:ext uri="{FF2B5EF4-FFF2-40B4-BE49-F238E27FC236}">
                    <a16:creationId xmlns:a16="http://schemas.microsoft.com/office/drawing/2014/main" id="{41736483-FE72-7F4C-8875-12C0E8B5E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5" y="2543"/>
                <a:ext cx="76" cy="1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" name="Line 1292">
                <a:extLst>
                  <a:ext uri="{FF2B5EF4-FFF2-40B4-BE49-F238E27FC236}">
                    <a16:creationId xmlns:a16="http://schemas.microsoft.com/office/drawing/2014/main" id="{16A24C48-B2D2-D845-B69B-17CFC09F6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594"/>
                <a:ext cx="57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6" name="Line 1293">
                <a:extLst>
                  <a:ext uri="{FF2B5EF4-FFF2-40B4-BE49-F238E27FC236}">
                    <a16:creationId xmlns:a16="http://schemas.microsoft.com/office/drawing/2014/main" id="{4D1AEFCF-A514-284C-8A44-73B814E67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8" y="2723"/>
                <a:ext cx="38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" name="Line 1294">
                <a:extLst>
                  <a:ext uri="{FF2B5EF4-FFF2-40B4-BE49-F238E27FC236}">
                    <a16:creationId xmlns:a16="http://schemas.microsoft.com/office/drawing/2014/main" id="{867037F9-07B9-4A43-A629-DE48C041C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2774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8" name="Line 1295">
                <a:extLst>
                  <a:ext uri="{FF2B5EF4-FFF2-40B4-BE49-F238E27FC236}">
                    <a16:creationId xmlns:a16="http://schemas.microsoft.com/office/drawing/2014/main" id="{D3197B30-FDCF-4741-AB71-EA6722FC5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0" y="280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9" name="Line 1296">
                <a:extLst>
                  <a:ext uri="{FF2B5EF4-FFF2-40B4-BE49-F238E27FC236}">
                    <a16:creationId xmlns:a16="http://schemas.microsoft.com/office/drawing/2014/main" id="{EF57B93F-FC4D-8241-9E0A-8A62BDD5C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0" y="2749"/>
                <a:ext cx="57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0" name="Line 1297">
                <a:extLst>
                  <a:ext uri="{FF2B5EF4-FFF2-40B4-BE49-F238E27FC236}">
                    <a16:creationId xmlns:a16="http://schemas.microsoft.com/office/drawing/2014/main" id="{699B4866-6B61-F543-9AAF-E7EDB4E7E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7" y="272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1" name="Line 1298">
                <a:extLst>
                  <a:ext uri="{FF2B5EF4-FFF2-40B4-BE49-F238E27FC236}">
                    <a16:creationId xmlns:a16="http://schemas.microsoft.com/office/drawing/2014/main" id="{8D0DAFD8-DB8A-CF48-B711-B2FE292C3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205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2" name="Line 1299">
                <a:extLst>
                  <a:ext uri="{FF2B5EF4-FFF2-40B4-BE49-F238E27FC236}">
                    <a16:creationId xmlns:a16="http://schemas.microsoft.com/office/drawing/2014/main" id="{7184F8D2-FCF0-0047-AC6A-93E76B64E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57" y="2029"/>
                <a:ext cx="19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0" name="Oval 1300">
              <a:extLst>
                <a:ext uri="{FF2B5EF4-FFF2-40B4-BE49-F238E27FC236}">
                  <a16:creationId xmlns:a16="http://schemas.microsoft.com/office/drawing/2014/main" id="{85916DF6-C239-C04B-916F-D778B02C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20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1" name="Oval 1301">
              <a:extLst>
                <a:ext uri="{FF2B5EF4-FFF2-40B4-BE49-F238E27FC236}">
                  <a16:creationId xmlns:a16="http://schemas.microsoft.com/office/drawing/2014/main" id="{684D5438-3463-EB41-AB73-F76E9DE86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2" name="Oval 1302">
              <a:extLst>
                <a:ext uri="{FF2B5EF4-FFF2-40B4-BE49-F238E27FC236}">
                  <a16:creationId xmlns:a16="http://schemas.microsoft.com/office/drawing/2014/main" id="{6F42979C-4F5C-1441-9C34-E8484A2F9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10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3" name="Oval 1303">
              <a:extLst>
                <a:ext uri="{FF2B5EF4-FFF2-40B4-BE49-F238E27FC236}">
                  <a16:creationId xmlns:a16="http://schemas.microsoft.com/office/drawing/2014/main" id="{3A150CCA-B16C-4947-8106-7FE2178F6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23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304">
              <a:extLst>
                <a:ext uri="{FF2B5EF4-FFF2-40B4-BE49-F238E27FC236}">
                  <a16:creationId xmlns:a16="http://schemas.microsoft.com/office/drawing/2014/main" id="{58F18B5A-4423-E841-9A7A-F7743A53D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269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305">
              <a:extLst>
                <a:ext uri="{FF2B5EF4-FFF2-40B4-BE49-F238E27FC236}">
                  <a16:creationId xmlns:a16="http://schemas.microsoft.com/office/drawing/2014/main" id="{FA8CD537-E1DC-8644-9749-3206A61B9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" name="Oval 1306">
              <a:extLst>
                <a:ext uri="{FF2B5EF4-FFF2-40B4-BE49-F238E27FC236}">
                  <a16:creationId xmlns:a16="http://schemas.microsoft.com/office/drawing/2014/main" id="{A179076C-4360-1346-8E78-585D538B1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2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Oval 1307">
              <a:extLst>
                <a:ext uri="{FF2B5EF4-FFF2-40B4-BE49-F238E27FC236}">
                  <a16:creationId xmlns:a16="http://schemas.microsoft.com/office/drawing/2014/main" id="{341D618D-F1CD-9441-955C-BAF68DBB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3" y="22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" name="Oval 1308">
              <a:extLst>
                <a:ext uri="{FF2B5EF4-FFF2-40B4-BE49-F238E27FC236}">
                  <a16:creationId xmlns:a16="http://schemas.microsoft.com/office/drawing/2014/main" id="{B59600C4-2C9F-F64C-94B6-7EF25113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0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9" name="Oval 1309">
              <a:extLst>
                <a:ext uri="{FF2B5EF4-FFF2-40B4-BE49-F238E27FC236}">
                  <a16:creationId xmlns:a16="http://schemas.microsoft.com/office/drawing/2014/main" id="{62CFCE9A-CE76-A849-A5BC-831FFC1C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" y="20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0" name="Oval 1310">
              <a:extLst>
                <a:ext uri="{FF2B5EF4-FFF2-40B4-BE49-F238E27FC236}">
                  <a16:creationId xmlns:a16="http://schemas.microsoft.com/office/drawing/2014/main" id="{CD677BB4-9CA0-5440-AD24-8F96D392F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4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11">
              <a:extLst>
                <a:ext uri="{FF2B5EF4-FFF2-40B4-BE49-F238E27FC236}">
                  <a16:creationId xmlns:a16="http://schemas.microsoft.com/office/drawing/2014/main" id="{D562E5A7-AA01-8F41-A3A2-C453D40EA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94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2" name="Oval 1312">
              <a:extLst>
                <a:ext uri="{FF2B5EF4-FFF2-40B4-BE49-F238E27FC236}">
                  <a16:creationId xmlns:a16="http://schemas.microsoft.com/office/drawing/2014/main" id="{0544EAAE-6937-394A-8A65-D1BF568BB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303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3" name="Oval 1313">
              <a:extLst>
                <a:ext uri="{FF2B5EF4-FFF2-40B4-BE49-F238E27FC236}">
                  <a16:creationId xmlns:a16="http://schemas.microsoft.com/office/drawing/2014/main" id="{915DE188-8811-494F-B620-CFBB61570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242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Oval 1314">
              <a:extLst>
                <a:ext uri="{FF2B5EF4-FFF2-40B4-BE49-F238E27FC236}">
                  <a16:creationId xmlns:a16="http://schemas.microsoft.com/office/drawing/2014/main" id="{A3F26CAC-D647-FF42-857E-27A640B36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" y="252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5" name="Oval 1315">
              <a:extLst>
                <a:ext uri="{FF2B5EF4-FFF2-40B4-BE49-F238E27FC236}">
                  <a16:creationId xmlns:a16="http://schemas.microsoft.com/office/drawing/2014/main" id="{DF756DDB-9AEA-F64D-A760-EB128FA84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3" name="Text Box 1316">
            <a:extLst>
              <a:ext uri="{FF2B5EF4-FFF2-40B4-BE49-F238E27FC236}">
                <a16:creationId xmlns:a16="http://schemas.microsoft.com/office/drawing/2014/main" id="{184B4E4E-4EA9-AF42-8450-7B032A64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129" y="4340224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124" name="Oval 1317">
            <a:extLst>
              <a:ext uri="{FF2B5EF4-FFF2-40B4-BE49-F238E27FC236}">
                <a16:creationId xmlns:a16="http://schemas.microsoft.com/office/drawing/2014/main" id="{501D70F0-D41C-A845-ACA8-61E536B1A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553" y="4768849"/>
            <a:ext cx="109538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5" name="Oval 1318">
            <a:extLst>
              <a:ext uri="{FF2B5EF4-FFF2-40B4-BE49-F238E27FC236}">
                <a16:creationId xmlns:a16="http://schemas.microsoft.com/office/drawing/2014/main" id="{595114CC-5B4E-CE4C-8ECE-E6F547E81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28" y="6397624"/>
            <a:ext cx="109538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6" name="Rectangle 1320">
            <a:extLst>
              <a:ext uri="{FF2B5EF4-FFF2-40B4-BE49-F238E27FC236}">
                <a16:creationId xmlns:a16="http://schemas.microsoft.com/office/drawing/2014/main" id="{1423A7E6-FEFB-6F49-BE35-2876E5CA6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478" y="3578225"/>
            <a:ext cx="1600200" cy="733425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 Detection </a:t>
            </a:r>
          </a:p>
        </p:txBody>
      </p:sp>
      <p:sp>
        <p:nvSpPr>
          <p:cNvPr id="127" name="Line 1321">
            <a:extLst>
              <a:ext uri="{FF2B5EF4-FFF2-40B4-BE49-F238E27FC236}">
                <a16:creationId xmlns:a16="http://schemas.microsoft.com/office/drawing/2014/main" id="{161BE9D6-E326-484B-A849-9BAD49D05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478" y="2816224"/>
            <a:ext cx="533400" cy="685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" name="Line 1322">
            <a:extLst>
              <a:ext uri="{FF2B5EF4-FFF2-40B4-BE49-F238E27FC236}">
                <a16:creationId xmlns:a16="http://schemas.microsoft.com/office/drawing/2014/main" id="{AAC9EE2E-00D6-D544-8468-C27AFDB917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4278" y="4340224"/>
            <a:ext cx="533400" cy="685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9" name="Text Box 1323">
            <a:extLst>
              <a:ext uri="{FF2B5EF4-FFF2-40B4-BE49-F238E27FC236}">
                <a16:creationId xmlns:a16="http://schemas.microsoft.com/office/drawing/2014/main" id="{49119391-01E3-4F48-99A6-03E3D9AB5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604" y="2892425"/>
            <a:ext cx="1051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Intermediate </a:t>
            </a:r>
            <a:b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points</a:t>
            </a:r>
          </a:p>
        </p:txBody>
      </p:sp>
      <p:sp>
        <p:nvSpPr>
          <p:cNvPr id="130" name="Line 1324">
            <a:extLst>
              <a:ext uri="{FF2B5EF4-FFF2-40B4-BE49-F238E27FC236}">
                <a16:creationId xmlns:a16="http://schemas.microsoft.com/office/drawing/2014/main" id="{D02CC9E2-238F-254E-A65F-917D2305AD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5878" y="2587624"/>
            <a:ext cx="228600" cy="7620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ectangle 1326">
            <a:extLst>
              <a:ext uri="{FF2B5EF4-FFF2-40B4-BE49-F238E27FC236}">
                <a16:creationId xmlns:a16="http://schemas.microsoft.com/office/drawing/2014/main" id="{6EAA8FB3-D684-9846-B957-907CC119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78" y="1673224"/>
            <a:ext cx="1219200" cy="685800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Filtering Technique</a:t>
            </a:r>
          </a:p>
        </p:txBody>
      </p:sp>
      <p:sp>
        <p:nvSpPr>
          <p:cNvPr id="132" name="Text Box 1327">
            <a:extLst>
              <a:ext uri="{FF2B5EF4-FFF2-40B4-BE49-F238E27FC236}">
                <a16:creationId xmlns:a16="http://schemas.microsoft.com/office/drawing/2014/main" id="{00A96F58-B99B-C248-98F6-40A7B847B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479" y="2206625"/>
            <a:ext cx="1051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Final</a:t>
            </a:r>
            <a:b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points</a:t>
            </a:r>
          </a:p>
        </p:txBody>
      </p:sp>
      <p:sp>
        <p:nvSpPr>
          <p:cNvPr id="133" name="Line 1328">
            <a:extLst>
              <a:ext uri="{FF2B5EF4-FFF2-40B4-BE49-F238E27FC236}">
                <a16:creationId xmlns:a16="http://schemas.microsoft.com/office/drawing/2014/main" id="{DA8DBF05-64AC-3D48-AE16-296B60A5D7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1278" y="2035174"/>
            <a:ext cx="12192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Rectangle 1330">
            <a:extLst>
              <a:ext uri="{FF2B5EF4-FFF2-40B4-BE49-F238E27FC236}">
                <a16:creationId xmlns:a16="http://schemas.microsoft.com/office/drawing/2014/main" id="{36C3EB72-3BFE-0B48-BB58-E362B6E1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478" y="1811337"/>
            <a:ext cx="1828800" cy="685800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Triangulation and Rubber-Sheeting</a:t>
            </a:r>
          </a:p>
        </p:txBody>
      </p:sp>
      <p:sp>
        <p:nvSpPr>
          <p:cNvPr id="135" name="Line 1331">
            <a:extLst>
              <a:ext uri="{FF2B5EF4-FFF2-40B4-BE49-F238E27FC236}">
                <a16:creationId xmlns:a16="http://schemas.microsoft.com/office/drawing/2014/main" id="{569A4B96-0F31-5D47-BE4E-529F5B426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4878" y="2511424"/>
            <a:ext cx="0" cy="15240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36" name="Object 3">
            <a:extLst>
              <a:ext uri="{FF2B5EF4-FFF2-40B4-BE49-F238E27FC236}">
                <a16:creationId xmlns:a16="http://schemas.microsoft.com/office/drawing/2014/main" id="{A3876373-729B-E04E-B28E-BB851BAFC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22888"/>
              </p:ext>
            </p:extLst>
          </p:nvPr>
        </p:nvGraphicFramePr>
        <p:xfrm>
          <a:off x="7106478" y="4187824"/>
          <a:ext cx="33528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0" name="Bitmap Image" r:id="rId5" imgW="5194300" imgH="3689350" progId="Paint.Picture">
                  <p:embed/>
                </p:oleObj>
              </mc:Choice>
              <mc:Fallback>
                <p:oleObj name="Bitmap Image" r:id="rId5" imgW="5194300" imgH="3689350" progId="Paint.Picture">
                  <p:embed/>
                  <p:pic>
                    <p:nvPicPr>
                      <p:cNvPr id="47174" name="Object 3">
                        <a:extLst>
                          <a:ext uri="{FF2B5EF4-FFF2-40B4-BE49-F238E27FC236}">
                            <a16:creationId xmlns:a16="http://schemas.microsoft.com/office/drawing/2014/main" id="{A300134D-8147-644D-91FC-CBCB29392E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6478" y="4187824"/>
                        <a:ext cx="3352800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Rectangle 136">
            <a:extLst>
              <a:ext uri="{FF2B5EF4-FFF2-40B4-BE49-F238E27FC236}">
                <a16:creationId xmlns:a16="http://schemas.microsoft.com/office/drawing/2014/main" id="{1C2F39D1-50AB-4B4B-94DE-E1BA85FB0554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2843285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5570-6E94-C345-B40D-437CA0E2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Localized Template Matching (LTM)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E8E05-805E-F148-94A7-5C31D9BE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6" name="Group 1030">
            <a:extLst>
              <a:ext uri="{FF2B5EF4-FFF2-40B4-BE49-F238E27FC236}">
                <a16:creationId xmlns:a16="http://schemas.microsoft.com/office/drawing/2014/main" id="{611312C8-4974-BE41-B5DD-AD0DC59BAB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6385" y="4677839"/>
            <a:ext cx="1716087" cy="1508760"/>
            <a:chOff x="3376" y="1920"/>
            <a:chExt cx="1520" cy="1368"/>
          </a:xfrm>
        </p:grpSpPr>
        <p:grpSp>
          <p:nvGrpSpPr>
            <p:cNvPr id="10" name="Group 1031">
              <a:extLst>
                <a:ext uri="{FF2B5EF4-FFF2-40B4-BE49-F238E27FC236}">
                  <a16:creationId xmlns:a16="http://schemas.microsoft.com/office/drawing/2014/main" id="{0572AD8B-B7F6-7246-8C2A-054F02302C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76" y="1920"/>
              <a:ext cx="1520" cy="1368"/>
              <a:chOff x="3376" y="1920"/>
              <a:chExt cx="1520" cy="1368"/>
            </a:xfrm>
          </p:grpSpPr>
          <p:sp>
            <p:nvSpPr>
              <p:cNvPr id="27" name="Line 1032">
                <a:extLst>
                  <a:ext uri="{FF2B5EF4-FFF2-40B4-BE49-F238E27FC236}">
                    <a16:creationId xmlns:a16="http://schemas.microsoft.com/office/drawing/2014/main" id="{ABD86852-8186-E34E-9565-A684ECFF40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79" y="3057"/>
                <a:ext cx="102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" name="Line 1033">
                <a:extLst>
                  <a:ext uri="{FF2B5EF4-FFF2-40B4-BE49-F238E27FC236}">
                    <a16:creationId xmlns:a16="http://schemas.microsoft.com/office/drawing/2014/main" id="{F2A390E3-B451-A14F-B58A-01FEFD080A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55" y="3057"/>
                <a:ext cx="19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9" name="Line 1034">
                <a:extLst>
                  <a:ext uri="{FF2B5EF4-FFF2-40B4-BE49-F238E27FC236}">
                    <a16:creationId xmlns:a16="http://schemas.microsoft.com/office/drawing/2014/main" id="{5ECB4FEF-30AD-5A40-9DD5-2D9E8C6AAF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50" y="3108"/>
                <a:ext cx="0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" name="Line 1035">
                <a:extLst>
                  <a:ext uri="{FF2B5EF4-FFF2-40B4-BE49-F238E27FC236}">
                    <a16:creationId xmlns:a16="http://schemas.microsoft.com/office/drawing/2014/main" id="{FF1F2CEB-E642-8F4A-BB35-49944E5E0A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6" y="3156"/>
                <a:ext cx="75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" name="Line 1036">
                <a:extLst>
                  <a:ext uri="{FF2B5EF4-FFF2-40B4-BE49-F238E27FC236}">
                    <a16:creationId xmlns:a16="http://schemas.microsoft.com/office/drawing/2014/main" id="{31D297A3-9F8A-BC48-895A-37A249B0C4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2" y="1920"/>
                <a:ext cx="0" cy="1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" name="Line 1037">
                <a:extLst>
                  <a:ext uri="{FF2B5EF4-FFF2-40B4-BE49-F238E27FC236}">
                    <a16:creationId xmlns:a16="http://schemas.microsoft.com/office/drawing/2014/main" id="{AED3F5A9-D591-4046-9700-4B2675AB7B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6" y="1926"/>
                <a:ext cx="0" cy="20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" name="Line 1038">
                <a:extLst>
                  <a:ext uri="{FF2B5EF4-FFF2-40B4-BE49-F238E27FC236}">
                    <a16:creationId xmlns:a16="http://schemas.microsoft.com/office/drawing/2014/main" id="{AEAF4558-28C3-D543-BE75-7F940C2EA4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5" y="1926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4" name="Line 1039">
                <a:extLst>
                  <a:ext uri="{FF2B5EF4-FFF2-40B4-BE49-F238E27FC236}">
                    <a16:creationId xmlns:a16="http://schemas.microsoft.com/office/drawing/2014/main" id="{F283A8CA-E91C-6E46-BEF9-C798466CC7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46" y="19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" name="Line 1040">
                <a:extLst>
                  <a:ext uri="{FF2B5EF4-FFF2-40B4-BE49-F238E27FC236}">
                    <a16:creationId xmlns:a16="http://schemas.microsoft.com/office/drawing/2014/main" id="{B7E95D08-4D11-534E-82E3-10D9CF2D7F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436" y="1926"/>
                <a:ext cx="19" cy="4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" name="Line 1041">
                <a:extLst>
                  <a:ext uri="{FF2B5EF4-FFF2-40B4-BE49-F238E27FC236}">
                    <a16:creationId xmlns:a16="http://schemas.microsoft.com/office/drawing/2014/main" id="{5E158947-C1A4-DF45-ADDB-221CE53F08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688" y="1926"/>
                <a:ext cx="19" cy="136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1042">
                <a:extLst>
                  <a:ext uri="{FF2B5EF4-FFF2-40B4-BE49-F238E27FC236}">
                    <a16:creationId xmlns:a16="http://schemas.microsoft.com/office/drawing/2014/main" id="{793A6FBE-1139-0F42-B791-4DEC16CA95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79" y="2106"/>
                <a:ext cx="508" cy="2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1043">
                <a:extLst>
                  <a:ext uri="{FF2B5EF4-FFF2-40B4-BE49-F238E27FC236}">
                    <a16:creationId xmlns:a16="http://schemas.microsoft.com/office/drawing/2014/main" id="{CD3FFE52-E40F-BB4B-A335-E4EA374701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60" y="2106"/>
                <a:ext cx="19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" name="Line 1044">
                <a:extLst>
                  <a:ext uri="{FF2B5EF4-FFF2-40B4-BE49-F238E27FC236}">
                    <a16:creationId xmlns:a16="http://schemas.microsoft.com/office/drawing/2014/main" id="{E77E73A1-206F-3A47-9F37-9D9B18F76F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41" y="2208"/>
                <a:ext cx="7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1045">
                <a:extLst>
                  <a:ext uri="{FF2B5EF4-FFF2-40B4-BE49-F238E27FC236}">
                    <a16:creationId xmlns:a16="http://schemas.microsoft.com/office/drawing/2014/main" id="{BB98C8E1-6B64-0D44-9484-87F8E2B81D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382"/>
                <a:ext cx="151" cy="3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1046">
                <a:extLst>
                  <a:ext uri="{FF2B5EF4-FFF2-40B4-BE49-F238E27FC236}">
                    <a16:creationId xmlns:a16="http://schemas.microsoft.com/office/drawing/2014/main" id="{6D41157C-ADF1-FF4C-8C46-2E06B1380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22" y="2723"/>
                <a:ext cx="76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" name="Line 1047">
                <a:extLst>
                  <a:ext uri="{FF2B5EF4-FFF2-40B4-BE49-F238E27FC236}">
                    <a16:creationId xmlns:a16="http://schemas.microsoft.com/office/drawing/2014/main" id="{C5693257-8F9E-9043-8592-4B219FBB93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389"/>
                <a:ext cx="0" cy="20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" name="Line 1048">
                <a:extLst>
                  <a:ext uri="{FF2B5EF4-FFF2-40B4-BE49-F238E27FC236}">
                    <a16:creationId xmlns:a16="http://schemas.microsoft.com/office/drawing/2014/main" id="{1FDF3B50-63C1-924A-9206-47422DA054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887" y="2466"/>
                <a:ext cx="19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" name="Line 1049">
                <a:extLst>
                  <a:ext uri="{FF2B5EF4-FFF2-40B4-BE49-F238E27FC236}">
                    <a16:creationId xmlns:a16="http://schemas.microsoft.com/office/drawing/2014/main" id="{5DAD9A97-3074-A647-9CDC-0FCA9895AC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87" y="2543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5" name="Line 1050">
                <a:extLst>
                  <a:ext uri="{FF2B5EF4-FFF2-40B4-BE49-F238E27FC236}">
                    <a16:creationId xmlns:a16="http://schemas.microsoft.com/office/drawing/2014/main" id="{11054CEE-FD09-2047-8482-63BC4A379F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92" y="2415"/>
                <a:ext cx="114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" name="Line 1051">
                <a:extLst>
                  <a:ext uri="{FF2B5EF4-FFF2-40B4-BE49-F238E27FC236}">
                    <a16:creationId xmlns:a16="http://schemas.microsoft.com/office/drawing/2014/main" id="{0E7598AD-FFE0-2B4C-920A-9A39FB779B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3433" y="2055"/>
                <a:ext cx="246" cy="5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7" name="Line 1052">
                <a:extLst>
                  <a:ext uri="{FF2B5EF4-FFF2-40B4-BE49-F238E27FC236}">
                    <a16:creationId xmlns:a16="http://schemas.microsoft.com/office/drawing/2014/main" id="{3CE3F39A-9FEE-C94D-9689-AC314288C5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376" y="2055"/>
                <a:ext cx="5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" name="Line 1053">
                <a:extLst>
                  <a:ext uri="{FF2B5EF4-FFF2-40B4-BE49-F238E27FC236}">
                    <a16:creationId xmlns:a16="http://schemas.microsoft.com/office/drawing/2014/main" id="{0D999593-3A03-BA4C-8B04-BA7732CA0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90" y="2314"/>
                <a:ext cx="510" cy="1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9" name="Line 1054">
                <a:extLst>
                  <a:ext uri="{FF2B5EF4-FFF2-40B4-BE49-F238E27FC236}">
                    <a16:creationId xmlns:a16="http://schemas.microsoft.com/office/drawing/2014/main" id="{7F2EBAEA-23B1-C542-AECA-5412607B43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7" y="2081"/>
                <a:ext cx="18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" name="Line 1055">
                <a:extLst>
                  <a:ext uri="{FF2B5EF4-FFF2-40B4-BE49-F238E27FC236}">
                    <a16:creationId xmlns:a16="http://schemas.microsoft.com/office/drawing/2014/main" id="{E2104A51-1A0D-C04D-A824-1F6FA5A3C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0" y="2492"/>
                <a:ext cx="17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1" name="Line 1056">
                <a:extLst>
                  <a:ext uri="{FF2B5EF4-FFF2-40B4-BE49-F238E27FC236}">
                    <a16:creationId xmlns:a16="http://schemas.microsoft.com/office/drawing/2014/main" id="{1F09E6F2-AE1A-6B42-866B-6C5F7FAE7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91" y="298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" name="Line 1057">
                <a:extLst>
                  <a:ext uri="{FF2B5EF4-FFF2-40B4-BE49-F238E27FC236}">
                    <a16:creationId xmlns:a16="http://schemas.microsoft.com/office/drawing/2014/main" id="{1278A979-220F-2B46-A713-669B13E3E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93" y="2286"/>
                <a:ext cx="19" cy="15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3" name="Line 1058">
                <a:extLst>
                  <a:ext uri="{FF2B5EF4-FFF2-40B4-BE49-F238E27FC236}">
                    <a16:creationId xmlns:a16="http://schemas.microsoft.com/office/drawing/2014/main" id="{DDCC3450-54ED-0241-8166-A6643218C4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46" y="2132"/>
                <a:ext cx="0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" name="Line 1059">
                <a:extLst>
                  <a:ext uri="{FF2B5EF4-FFF2-40B4-BE49-F238E27FC236}">
                    <a16:creationId xmlns:a16="http://schemas.microsoft.com/office/drawing/2014/main" id="{9A473380-AE1D-4B4C-A3AE-87ABFBC39C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190" y="2183"/>
                <a:ext cx="56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5" name="Line 1060">
                <a:extLst>
                  <a:ext uri="{FF2B5EF4-FFF2-40B4-BE49-F238E27FC236}">
                    <a16:creationId xmlns:a16="http://schemas.microsoft.com/office/drawing/2014/main" id="{EF812F07-D797-A747-89D7-16A540AE80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52" y="2029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" name="Line 1061">
                <a:extLst>
                  <a:ext uri="{FF2B5EF4-FFF2-40B4-BE49-F238E27FC236}">
                    <a16:creationId xmlns:a16="http://schemas.microsoft.com/office/drawing/2014/main" id="{38E7B268-84CF-B94A-BB37-63DE490122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7" y="2003"/>
                <a:ext cx="0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" name="Line 1062">
                <a:extLst>
                  <a:ext uri="{FF2B5EF4-FFF2-40B4-BE49-F238E27FC236}">
                    <a16:creationId xmlns:a16="http://schemas.microsoft.com/office/drawing/2014/main" id="{32916C3F-A0E5-7C42-AE30-EDD7B78FB2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95" y="2055"/>
                <a:ext cx="57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" name="Line 1063">
                <a:extLst>
                  <a:ext uri="{FF2B5EF4-FFF2-40B4-BE49-F238E27FC236}">
                    <a16:creationId xmlns:a16="http://schemas.microsoft.com/office/drawing/2014/main" id="{D91DA242-E79C-B242-959A-0F52F1C7DE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06" y="2466"/>
                <a:ext cx="1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9" name="Line 1064">
                <a:extLst>
                  <a:ext uri="{FF2B5EF4-FFF2-40B4-BE49-F238E27FC236}">
                    <a16:creationId xmlns:a16="http://schemas.microsoft.com/office/drawing/2014/main" id="{55214D2F-737A-4940-9EB0-D1568BED8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57" y="2440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" name="Line 1065">
                <a:extLst>
                  <a:ext uri="{FF2B5EF4-FFF2-40B4-BE49-F238E27FC236}">
                    <a16:creationId xmlns:a16="http://schemas.microsoft.com/office/drawing/2014/main" id="{FE7EA9B7-04F2-5D47-8811-1230A6D92D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90" y="2440"/>
                <a:ext cx="81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" name="Line 1066">
                <a:extLst>
                  <a:ext uri="{FF2B5EF4-FFF2-40B4-BE49-F238E27FC236}">
                    <a16:creationId xmlns:a16="http://schemas.microsoft.com/office/drawing/2014/main" id="{0C52415B-3CA4-CD4F-B234-F6B47D8D6A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" name="Line 1067">
                <a:extLst>
                  <a:ext uri="{FF2B5EF4-FFF2-40B4-BE49-F238E27FC236}">
                    <a16:creationId xmlns:a16="http://schemas.microsoft.com/office/drawing/2014/main" id="{4E177808-3B1B-7D46-8A42-D1B22254F9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09" y="2569"/>
                <a:ext cx="30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" name="Line 1068">
                <a:extLst>
                  <a:ext uri="{FF2B5EF4-FFF2-40B4-BE49-F238E27FC236}">
                    <a16:creationId xmlns:a16="http://schemas.microsoft.com/office/drawing/2014/main" id="{07A4F881-9C7D-D042-80CF-5CE3AE5AF9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1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" name="Line 1069">
                <a:extLst>
                  <a:ext uri="{FF2B5EF4-FFF2-40B4-BE49-F238E27FC236}">
                    <a16:creationId xmlns:a16="http://schemas.microsoft.com/office/drawing/2014/main" id="{DB391C5E-6550-2C44-9877-B6FC001B03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49" y="2492"/>
                <a:ext cx="76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5" name="Line 1070">
                <a:extLst>
                  <a:ext uri="{FF2B5EF4-FFF2-40B4-BE49-F238E27FC236}">
                    <a16:creationId xmlns:a16="http://schemas.microsoft.com/office/drawing/2014/main" id="{5B3E71B4-4BF4-6345-990F-EEEA5166E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95" y="2543"/>
                <a:ext cx="76" cy="1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" name="Line 1071">
                <a:extLst>
                  <a:ext uri="{FF2B5EF4-FFF2-40B4-BE49-F238E27FC236}">
                    <a16:creationId xmlns:a16="http://schemas.microsoft.com/office/drawing/2014/main" id="{8CFF1C7A-BC43-9142-9C71-E8930FC2A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594"/>
                <a:ext cx="57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7" name="Line 1072">
                <a:extLst>
                  <a:ext uri="{FF2B5EF4-FFF2-40B4-BE49-F238E27FC236}">
                    <a16:creationId xmlns:a16="http://schemas.microsoft.com/office/drawing/2014/main" id="{FCE1E731-5A17-D94B-BDF1-9F2BC2293D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98" y="2723"/>
                <a:ext cx="38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" name="Line 1073">
                <a:extLst>
                  <a:ext uri="{FF2B5EF4-FFF2-40B4-BE49-F238E27FC236}">
                    <a16:creationId xmlns:a16="http://schemas.microsoft.com/office/drawing/2014/main" id="{F7C9C079-86D0-D848-992B-E26914120A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6" y="2774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9" name="Line 1074">
                <a:extLst>
                  <a:ext uri="{FF2B5EF4-FFF2-40B4-BE49-F238E27FC236}">
                    <a16:creationId xmlns:a16="http://schemas.microsoft.com/office/drawing/2014/main" id="{54A5AC6F-4A27-8E42-861A-59387E697C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30" y="280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0" name="Line 1075">
                <a:extLst>
                  <a:ext uri="{FF2B5EF4-FFF2-40B4-BE49-F238E27FC236}">
                    <a16:creationId xmlns:a16="http://schemas.microsoft.com/office/drawing/2014/main" id="{AEE91028-2041-FE40-8AEE-4D63D9F67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00" y="2749"/>
                <a:ext cx="57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1" name="Line 1076">
                <a:extLst>
                  <a:ext uri="{FF2B5EF4-FFF2-40B4-BE49-F238E27FC236}">
                    <a16:creationId xmlns:a16="http://schemas.microsoft.com/office/drawing/2014/main" id="{CDA1FBBE-21DF-3F4E-835E-FF08C22074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57" y="272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" name="Line 1077">
                <a:extLst>
                  <a:ext uri="{FF2B5EF4-FFF2-40B4-BE49-F238E27FC236}">
                    <a16:creationId xmlns:a16="http://schemas.microsoft.com/office/drawing/2014/main" id="{037FBD20-83D7-914D-BCFB-2A9BA7B24E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76" y="205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3" name="Line 1078">
                <a:extLst>
                  <a:ext uri="{FF2B5EF4-FFF2-40B4-BE49-F238E27FC236}">
                    <a16:creationId xmlns:a16="http://schemas.microsoft.com/office/drawing/2014/main" id="{1EACDA7F-FE28-C446-9430-6F4A08632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4057" y="2029"/>
                <a:ext cx="19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" name="Oval 1079">
              <a:extLst>
                <a:ext uri="{FF2B5EF4-FFF2-40B4-BE49-F238E27FC236}">
                  <a16:creationId xmlns:a16="http://schemas.microsoft.com/office/drawing/2014/main" id="{C1A02A4D-AE08-1A4D-81EE-7D2EFC5B29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86" y="20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Oval 1080">
              <a:extLst>
                <a:ext uri="{FF2B5EF4-FFF2-40B4-BE49-F238E27FC236}">
                  <a16:creationId xmlns:a16="http://schemas.microsoft.com/office/drawing/2014/main" id="{D3D8AFE9-2728-AE47-AC9A-C2BF42B06C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55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" name="Oval 1081">
              <a:extLst>
                <a:ext uri="{FF2B5EF4-FFF2-40B4-BE49-F238E27FC236}">
                  <a16:creationId xmlns:a16="http://schemas.microsoft.com/office/drawing/2014/main" id="{41FB4BA6-EA2C-E142-99D5-671388DB06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2" y="210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Oval 1082">
              <a:extLst>
                <a:ext uri="{FF2B5EF4-FFF2-40B4-BE49-F238E27FC236}">
                  <a16:creationId xmlns:a16="http://schemas.microsoft.com/office/drawing/2014/main" id="{388C8DCD-1528-B04D-87BB-112CC7F558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5" y="23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" name="Oval 1083">
              <a:extLst>
                <a:ext uri="{FF2B5EF4-FFF2-40B4-BE49-F238E27FC236}">
                  <a16:creationId xmlns:a16="http://schemas.microsoft.com/office/drawing/2014/main" id="{CF9A8364-65A7-5B41-9703-EA2DE76137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73" y="269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" name="Oval 1084">
              <a:extLst>
                <a:ext uri="{FF2B5EF4-FFF2-40B4-BE49-F238E27FC236}">
                  <a16:creationId xmlns:a16="http://schemas.microsoft.com/office/drawing/2014/main" id="{9010020E-5A53-704F-A030-8094B97411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68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" name="Oval 1085">
              <a:extLst>
                <a:ext uri="{FF2B5EF4-FFF2-40B4-BE49-F238E27FC236}">
                  <a16:creationId xmlns:a16="http://schemas.microsoft.com/office/drawing/2014/main" id="{7807D429-0549-DF42-8012-8BBCBF2E4B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7" y="22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Oval 1086">
              <a:extLst>
                <a:ext uri="{FF2B5EF4-FFF2-40B4-BE49-F238E27FC236}">
                  <a16:creationId xmlns:a16="http://schemas.microsoft.com/office/drawing/2014/main" id="{C5AFF873-84DC-3942-802D-3C83C46727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53" y="22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Oval 1087">
              <a:extLst>
                <a:ext uri="{FF2B5EF4-FFF2-40B4-BE49-F238E27FC236}">
                  <a16:creationId xmlns:a16="http://schemas.microsoft.com/office/drawing/2014/main" id="{597B6610-7C66-0447-B8AF-C2D2D30C19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10" y="20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Oval 1088">
              <a:extLst>
                <a:ext uri="{FF2B5EF4-FFF2-40B4-BE49-F238E27FC236}">
                  <a16:creationId xmlns:a16="http://schemas.microsoft.com/office/drawing/2014/main" id="{B66C1B4D-1385-D449-ABA2-81A45B1B24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81" y="20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Oval 1089">
              <a:extLst>
                <a:ext uri="{FF2B5EF4-FFF2-40B4-BE49-F238E27FC236}">
                  <a16:creationId xmlns:a16="http://schemas.microsoft.com/office/drawing/2014/main" id="{921AEC84-4EF5-2E45-9035-76E73A2EA1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2" y="24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" name="Oval 1090">
              <a:extLst>
                <a:ext uri="{FF2B5EF4-FFF2-40B4-BE49-F238E27FC236}">
                  <a16:creationId xmlns:a16="http://schemas.microsoft.com/office/drawing/2014/main" id="{EAFF9A52-1C69-9C4B-A2B1-C72E972CC7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2" y="294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Oval 1091">
              <a:extLst>
                <a:ext uri="{FF2B5EF4-FFF2-40B4-BE49-F238E27FC236}">
                  <a16:creationId xmlns:a16="http://schemas.microsoft.com/office/drawing/2014/main" id="{F3209E8D-DBEE-404B-B929-8272065D46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63" y="303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Oval 1092">
              <a:extLst>
                <a:ext uri="{FF2B5EF4-FFF2-40B4-BE49-F238E27FC236}">
                  <a16:creationId xmlns:a16="http://schemas.microsoft.com/office/drawing/2014/main" id="{DD1040FA-BB5A-384A-B63A-776F3CB571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9" y="242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" name="Oval 1093">
              <a:extLst>
                <a:ext uri="{FF2B5EF4-FFF2-40B4-BE49-F238E27FC236}">
                  <a16:creationId xmlns:a16="http://schemas.microsoft.com/office/drawing/2014/main" id="{F725AA1B-C941-7043-B9E2-5AEB9139A2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65" y="252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" name="Oval 1094">
              <a:extLst>
                <a:ext uri="{FF2B5EF4-FFF2-40B4-BE49-F238E27FC236}">
                  <a16:creationId xmlns:a16="http://schemas.microsoft.com/office/drawing/2014/main" id="{8FCB71E8-6393-EA48-A799-222EE49180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3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7" name="Oval 1095">
            <a:extLst>
              <a:ext uri="{FF2B5EF4-FFF2-40B4-BE49-F238E27FC236}">
                <a16:creationId xmlns:a16="http://schemas.microsoft.com/office/drawing/2014/main" id="{70C0B1C3-3742-D947-9673-B5743BED9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0833" y="4720702"/>
            <a:ext cx="411861" cy="342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74" name="Group 1098">
            <a:extLst>
              <a:ext uri="{FF2B5EF4-FFF2-40B4-BE49-F238E27FC236}">
                <a16:creationId xmlns:a16="http://schemas.microsoft.com/office/drawing/2014/main" id="{273B69C1-A38A-DE49-A0B3-D25ADDD82E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29489" y="3271044"/>
            <a:ext cx="1166813" cy="835025"/>
            <a:chOff x="432" y="1558"/>
            <a:chExt cx="816" cy="585"/>
          </a:xfrm>
        </p:grpSpPr>
        <p:sp>
          <p:nvSpPr>
            <p:cNvPr id="75" name="Line 1099">
              <a:extLst>
                <a:ext uri="{FF2B5EF4-FFF2-40B4-BE49-F238E27FC236}">
                  <a16:creationId xmlns:a16="http://schemas.microsoft.com/office/drawing/2014/main" id="{A91C3755-1505-1546-9177-40F59FFE0B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646" y="1558"/>
              <a:ext cx="3" cy="2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6" name="Line 1100">
              <a:extLst>
                <a:ext uri="{FF2B5EF4-FFF2-40B4-BE49-F238E27FC236}">
                  <a16:creationId xmlns:a16="http://schemas.microsoft.com/office/drawing/2014/main" id="{21B51F1D-54F6-8E48-96E3-7514E73828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031" y="1711"/>
              <a:ext cx="73" cy="2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7" name="Line 1101">
              <a:extLst>
                <a:ext uri="{FF2B5EF4-FFF2-40B4-BE49-F238E27FC236}">
                  <a16:creationId xmlns:a16="http://schemas.microsoft.com/office/drawing/2014/main" id="{7F0C28EB-7DA1-1D42-BBEB-0AEEC9F9EAE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61" y="1868"/>
              <a:ext cx="387" cy="1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" name="Line 1102">
              <a:extLst>
                <a:ext uri="{FF2B5EF4-FFF2-40B4-BE49-F238E27FC236}">
                  <a16:creationId xmlns:a16="http://schemas.microsoft.com/office/drawing/2014/main" id="{5659C7F5-7946-8841-9A27-E22D7B4E337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816" y="1868"/>
              <a:ext cx="72" cy="2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Line 1103">
              <a:extLst>
                <a:ext uri="{FF2B5EF4-FFF2-40B4-BE49-F238E27FC236}">
                  <a16:creationId xmlns:a16="http://schemas.microsoft.com/office/drawing/2014/main" id="{54841DA5-A8F6-A347-89A0-36DBEE9DC55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32" y="1776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0" name="Oval 1104">
              <a:extLst>
                <a:ext uri="{FF2B5EF4-FFF2-40B4-BE49-F238E27FC236}">
                  <a16:creationId xmlns:a16="http://schemas.microsoft.com/office/drawing/2014/main" id="{1A25B61A-E6EF-0845-A67C-4A07D319C9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177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" name="Oval 1105">
              <a:extLst>
                <a:ext uri="{FF2B5EF4-FFF2-40B4-BE49-F238E27FC236}">
                  <a16:creationId xmlns:a16="http://schemas.microsoft.com/office/drawing/2014/main" id="{5E053CDA-8AC5-6D4E-B108-4A2C5E6237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4" y="184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Oval 1106">
              <a:extLst>
                <a:ext uri="{FF2B5EF4-FFF2-40B4-BE49-F238E27FC236}">
                  <a16:creationId xmlns:a16="http://schemas.microsoft.com/office/drawing/2014/main" id="{C652B503-5391-194A-8A8C-823987624A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2" y="1888"/>
              <a:ext cx="74" cy="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1107">
            <a:extLst>
              <a:ext uri="{FF2B5EF4-FFF2-40B4-BE49-F238E27FC236}">
                <a16:creationId xmlns:a16="http://schemas.microsoft.com/office/drawing/2014/main" id="{C00E5259-5D03-C040-9D75-D7D4037273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82800" y="2676525"/>
            <a:ext cx="1993900" cy="1976438"/>
            <a:chOff x="2253" y="1065"/>
            <a:chExt cx="1395" cy="1383"/>
          </a:xfrm>
        </p:grpSpPr>
        <p:graphicFrame>
          <p:nvGraphicFramePr>
            <p:cNvPr id="84" name="Object 4">
              <a:extLst>
                <a:ext uri="{FF2B5EF4-FFF2-40B4-BE49-F238E27FC236}">
                  <a16:creationId xmlns:a16="http://schemas.microsoft.com/office/drawing/2014/main" id="{8D9FF2A1-956F-564A-93FD-3617242E34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3" y="1101"/>
            <a:ext cx="1347" cy="1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27" name="Bitmap Image" r:id="rId3" imgW="1587500" imgH="1587500" progId="Paint.Picture">
                    <p:embed/>
                  </p:oleObj>
                </mc:Choice>
                <mc:Fallback>
                  <p:oleObj name="Bitmap Image" r:id="rId3" imgW="1587500" imgH="1587500" progId="Paint.Picture">
                    <p:embed/>
                    <p:pic>
                      <p:nvPicPr>
                        <p:cNvPr id="49191" name="Object 4">
                          <a:extLst>
                            <a:ext uri="{FF2B5EF4-FFF2-40B4-BE49-F238E27FC236}">
                              <a16:creationId xmlns:a16="http://schemas.microsoft.com/office/drawing/2014/main" id="{ACD6FD6C-9FA1-5143-934D-8882746DB4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3" y="1101"/>
                          <a:ext cx="1347" cy="1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Oval 1109">
              <a:extLst>
                <a:ext uri="{FF2B5EF4-FFF2-40B4-BE49-F238E27FC236}">
                  <a16:creationId xmlns:a16="http://schemas.microsoft.com/office/drawing/2014/main" id="{D3328746-F06E-044C-BCB9-03B1A46867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08" y="154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1110">
              <a:extLst>
                <a:ext uri="{FF2B5EF4-FFF2-40B4-BE49-F238E27FC236}">
                  <a16:creationId xmlns:a16="http://schemas.microsoft.com/office/drawing/2014/main" id="{B0803ECA-C378-7544-9FAC-235F5CEB10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97" y="1431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Oval 1111">
              <a:extLst>
                <a:ext uri="{FF2B5EF4-FFF2-40B4-BE49-F238E27FC236}">
                  <a16:creationId xmlns:a16="http://schemas.microsoft.com/office/drawing/2014/main" id="{1EF59B91-6AA5-CE4E-8E56-1E9EEA0E05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16" y="2269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Line 1112">
              <a:extLst>
                <a:ext uri="{FF2B5EF4-FFF2-40B4-BE49-F238E27FC236}">
                  <a16:creationId xmlns:a16="http://schemas.microsoft.com/office/drawing/2014/main" id="{CBCD8E12-F9F4-864A-BDD9-766A103ECCD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736" y="1065"/>
              <a:ext cx="0" cy="3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Line 1113">
              <a:extLst>
                <a:ext uri="{FF2B5EF4-FFF2-40B4-BE49-F238E27FC236}">
                  <a16:creationId xmlns:a16="http://schemas.microsoft.com/office/drawing/2014/main" id="{8680B2A7-3A53-CE43-B3AC-F618001E80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778" y="1479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0" name="Line 1114">
              <a:extLst>
                <a:ext uri="{FF2B5EF4-FFF2-40B4-BE49-F238E27FC236}">
                  <a16:creationId xmlns:a16="http://schemas.microsoft.com/office/drawing/2014/main" id="{CA294E91-3D0E-B047-8D90-B5167C076F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64" y="1584"/>
              <a:ext cx="336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1" name="Line 1115">
              <a:extLst>
                <a:ext uri="{FF2B5EF4-FFF2-40B4-BE49-F238E27FC236}">
                  <a16:creationId xmlns:a16="http://schemas.microsoft.com/office/drawing/2014/main" id="{FACF0804-B362-AF49-92EF-D53A6C692B3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72" y="1602"/>
              <a:ext cx="153" cy="70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1116">
              <a:extLst>
                <a:ext uri="{FF2B5EF4-FFF2-40B4-BE49-F238E27FC236}">
                  <a16:creationId xmlns:a16="http://schemas.microsoft.com/office/drawing/2014/main" id="{7A12147E-E5E6-E949-96B5-E03C019E28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86" y="1383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1117">
              <a:extLst>
                <a:ext uri="{FF2B5EF4-FFF2-40B4-BE49-F238E27FC236}">
                  <a16:creationId xmlns:a16="http://schemas.microsoft.com/office/drawing/2014/main" id="{F3479C61-BE92-6042-96E1-4705EEE845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575" y="1419"/>
              <a:ext cx="73" cy="2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4" name="Oval 1118">
            <a:extLst>
              <a:ext uri="{FF2B5EF4-FFF2-40B4-BE49-F238E27FC236}">
                <a16:creationId xmlns:a16="http://schemas.microsoft.com/office/drawing/2014/main" id="{3742E8E6-C2E4-4E46-BFDD-013E39236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74976" y="2951164"/>
            <a:ext cx="960437" cy="960437"/>
          </a:xfrm>
          <a:prstGeom prst="ellipse">
            <a:avLst/>
          </a:prstGeom>
          <a:noFill/>
          <a:ln w="57150">
            <a:solidFill>
              <a:srgbClr val="0C058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95" name="Object 2">
            <a:extLst>
              <a:ext uri="{FF2B5EF4-FFF2-40B4-BE49-F238E27FC236}">
                <a16:creationId xmlns:a16="http://schemas.microsoft.com/office/drawing/2014/main" id="{ED1F6310-F9A7-B74E-A898-F0232A653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6655"/>
              </p:ext>
            </p:extLst>
          </p:nvPr>
        </p:nvGraphicFramePr>
        <p:xfrm>
          <a:off x="5241788" y="1470026"/>
          <a:ext cx="2536825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28" name="Chart" r:id="rId5" imgW="3505200" imgH="2933700" progId="Excel.Chart.8">
                  <p:embed/>
                </p:oleObj>
              </mc:Choice>
              <mc:Fallback>
                <p:oleObj name="Chart" r:id="rId5" imgW="3505200" imgH="2933700" progId="Excel.Chart.8">
                  <p:embed/>
                  <p:pic>
                    <p:nvPicPr>
                      <p:cNvPr id="49158" name="Object 2">
                        <a:extLst>
                          <a:ext uri="{FF2B5EF4-FFF2-40B4-BE49-F238E27FC236}">
                            <a16:creationId xmlns:a16="http://schemas.microsoft.com/office/drawing/2014/main" id="{A71777F1-6810-DE4B-8A43-E532AAE773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788" y="1470026"/>
                        <a:ext cx="2536825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Line 1120">
            <a:extLst>
              <a:ext uri="{FF2B5EF4-FFF2-40B4-BE49-F238E27FC236}">
                <a16:creationId xmlns:a16="http://schemas.microsoft.com/office/drawing/2014/main" id="{46BE4A77-7225-1741-904E-728FD883DD3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310051" y="3911600"/>
            <a:ext cx="479425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" name="Line 1121">
            <a:extLst>
              <a:ext uri="{FF2B5EF4-FFF2-40B4-BE49-F238E27FC236}">
                <a16:creationId xmlns:a16="http://schemas.microsoft.com/office/drawing/2014/main" id="{40C896A3-AFF7-2346-8666-5E996353A4B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20182" y="3238098"/>
            <a:ext cx="0" cy="412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" name="Rectangle 1122">
            <a:extLst>
              <a:ext uri="{FF2B5EF4-FFF2-40B4-BE49-F238E27FC236}">
                <a16:creationId xmlns:a16="http://schemas.microsoft.com/office/drawing/2014/main" id="{0BD0E465-1FC6-C749-B462-8B16A92DB7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9475" y="3636964"/>
            <a:ext cx="1098550" cy="5492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Bayes </a:t>
            </a:r>
            <a:b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99" name="Line 1123">
            <a:extLst>
              <a:ext uri="{FF2B5EF4-FFF2-40B4-BE49-F238E27FC236}">
                <a16:creationId xmlns:a16="http://schemas.microsoft.com/office/drawing/2014/main" id="{3D6922AE-C18D-FE4A-9573-52ECDE88B79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888025" y="3528091"/>
            <a:ext cx="801069" cy="406573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00" name="Object 3">
            <a:extLst>
              <a:ext uri="{FF2B5EF4-FFF2-40B4-BE49-F238E27FC236}">
                <a16:creationId xmlns:a16="http://schemas.microsoft.com/office/drawing/2014/main" id="{75525315-1236-0F44-8A41-8EB4EA64C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327327"/>
              </p:ext>
            </p:extLst>
          </p:nvPr>
        </p:nvGraphicFramePr>
        <p:xfrm>
          <a:off x="8053251" y="2308225"/>
          <a:ext cx="1925637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29" name="Bitmap Image" r:id="rId7" imgW="1587500" imgH="1587500" progId="Paint.Picture">
                  <p:embed/>
                </p:oleObj>
              </mc:Choice>
              <mc:Fallback>
                <p:oleObj name="Bitmap Image" r:id="rId7" imgW="1587500" imgH="1587500" progId="Paint.Picture">
                  <p:embed/>
                  <p:pic>
                    <p:nvPicPr>
                      <p:cNvPr id="682084" name="Object 3">
                        <a:extLst>
                          <a:ext uri="{FF2B5EF4-FFF2-40B4-BE49-F238E27FC236}">
                            <a16:creationId xmlns:a16="http://schemas.microsoft.com/office/drawing/2014/main" id="{736601C4-2EC3-0B4C-AF6C-E4C1C1338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3251" y="2308225"/>
                        <a:ext cx="1925637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89E87F16-8534-7E49-A1D2-34DD2C022A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51284" y="3054222"/>
            <a:ext cx="1235075" cy="947737"/>
            <a:chOff x="4704" y="2016"/>
            <a:chExt cx="864" cy="663"/>
          </a:xfrm>
        </p:grpSpPr>
        <p:sp>
          <p:nvSpPr>
            <p:cNvPr id="102" name="Line 1126">
              <a:extLst>
                <a:ext uri="{FF2B5EF4-FFF2-40B4-BE49-F238E27FC236}">
                  <a16:creationId xmlns:a16="http://schemas.microsoft.com/office/drawing/2014/main" id="{1213EC9A-420D-D446-992B-1092318AE8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" name="Line 1127">
              <a:extLst>
                <a:ext uri="{FF2B5EF4-FFF2-40B4-BE49-F238E27FC236}">
                  <a16:creationId xmlns:a16="http://schemas.microsoft.com/office/drawing/2014/main" id="{1CFE70C0-E302-004D-9436-A9C6703606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" name="Group 1128">
            <a:extLst>
              <a:ext uri="{FF2B5EF4-FFF2-40B4-BE49-F238E27FC236}">
                <a16:creationId xmlns:a16="http://schemas.microsoft.com/office/drawing/2014/main" id="{C17E1F1B-D75A-2541-8F84-C879938863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888210" y="3213652"/>
            <a:ext cx="1235075" cy="947737"/>
            <a:chOff x="4704" y="2016"/>
            <a:chExt cx="864" cy="663"/>
          </a:xfrm>
        </p:grpSpPr>
        <p:sp>
          <p:nvSpPr>
            <p:cNvPr id="105" name="Line 1129">
              <a:extLst>
                <a:ext uri="{FF2B5EF4-FFF2-40B4-BE49-F238E27FC236}">
                  <a16:creationId xmlns:a16="http://schemas.microsoft.com/office/drawing/2014/main" id="{0940220F-81E1-BB45-84E2-09E0A3C5C02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6" name="Line 1130">
              <a:extLst>
                <a:ext uri="{FF2B5EF4-FFF2-40B4-BE49-F238E27FC236}">
                  <a16:creationId xmlns:a16="http://schemas.microsoft.com/office/drawing/2014/main" id="{533BAC54-18CA-C344-809D-258447912C2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" name="Group 1131">
            <a:extLst>
              <a:ext uri="{FF2B5EF4-FFF2-40B4-BE49-F238E27FC236}">
                <a16:creationId xmlns:a16="http://schemas.microsoft.com/office/drawing/2014/main" id="{CABE99CB-26DF-BA47-8254-D0749141C1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99166" y="2827171"/>
            <a:ext cx="1235075" cy="947737"/>
            <a:chOff x="4704" y="2016"/>
            <a:chExt cx="864" cy="663"/>
          </a:xfrm>
        </p:grpSpPr>
        <p:sp>
          <p:nvSpPr>
            <p:cNvPr id="108" name="Line 1132">
              <a:extLst>
                <a:ext uri="{FF2B5EF4-FFF2-40B4-BE49-F238E27FC236}">
                  <a16:creationId xmlns:a16="http://schemas.microsoft.com/office/drawing/2014/main" id="{D167E297-3EE6-6249-BAEF-E0036653FC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" name="Line 1133">
              <a:extLst>
                <a:ext uri="{FF2B5EF4-FFF2-40B4-BE49-F238E27FC236}">
                  <a16:creationId xmlns:a16="http://schemas.microsoft.com/office/drawing/2014/main" id="{DF347B6F-1182-5446-97EF-F45670B28E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6" name="Group 1140">
            <a:extLst>
              <a:ext uri="{FF2B5EF4-FFF2-40B4-BE49-F238E27FC236}">
                <a16:creationId xmlns:a16="http://schemas.microsoft.com/office/drawing/2014/main" id="{3D04E6CA-C114-034F-806F-E989B7AE89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57130" y="3106919"/>
            <a:ext cx="1235075" cy="947737"/>
            <a:chOff x="4704" y="2016"/>
            <a:chExt cx="864" cy="663"/>
          </a:xfrm>
        </p:grpSpPr>
        <p:sp>
          <p:nvSpPr>
            <p:cNvPr id="117" name="Line 1141">
              <a:extLst>
                <a:ext uri="{FF2B5EF4-FFF2-40B4-BE49-F238E27FC236}">
                  <a16:creationId xmlns:a16="http://schemas.microsoft.com/office/drawing/2014/main" id="{631FD84D-2C51-A941-BA9C-776EE243688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8" name="Line 1142">
              <a:extLst>
                <a:ext uri="{FF2B5EF4-FFF2-40B4-BE49-F238E27FC236}">
                  <a16:creationId xmlns:a16="http://schemas.microsoft.com/office/drawing/2014/main" id="{C2587D0F-A7A0-9F46-BF6C-408D5DE44A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9" name="Group 1154">
            <a:extLst>
              <a:ext uri="{FF2B5EF4-FFF2-40B4-BE49-F238E27FC236}">
                <a16:creationId xmlns:a16="http://schemas.microsoft.com/office/drawing/2014/main" id="{7F0C26D7-5596-104C-A18F-95B9EAFFCDFD}"/>
              </a:ext>
            </a:extLst>
          </p:cNvPr>
          <p:cNvGrpSpPr>
            <a:grpSpLocks/>
          </p:cNvGrpSpPr>
          <p:nvPr/>
        </p:nvGrpSpPr>
        <p:grpSpPr bwMode="auto">
          <a:xfrm>
            <a:off x="5103675" y="4510089"/>
            <a:ext cx="4570412" cy="1763713"/>
            <a:chOff x="2305" y="3157"/>
            <a:chExt cx="2879" cy="1111"/>
          </a:xfrm>
        </p:grpSpPr>
        <p:sp>
          <p:nvSpPr>
            <p:cNvPr id="120" name="AutoShape 1144">
              <a:extLst>
                <a:ext uri="{FF2B5EF4-FFF2-40B4-BE49-F238E27FC236}">
                  <a16:creationId xmlns:a16="http://schemas.microsoft.com/office/drawing/2014/main" id="{1734DCF0-4CD1-9346-ACFD-5F3F71836A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332" y="3436"/>
              <a:ext cx="295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379 h 21600"/>
                <a:gd name="T20" fmla="*/ 1852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145">
              <a:extLst>
                <a:ext uri="{FF2B5EF4-FFF2-40B4-BE49-F238E27FC236}">
                  <a16:creationId xmlns:a16="http://schemas.microsoft.com/office/drawing/2014/main" id="{7EA343D7-20C9-DA4D-A88F-5E9FC2D9B7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10" y="3471"/>
              <a:ext cx="778" cy="597"/>
              <a:chOff x="4704" y="2016"/>
              <a:chExt cx="864" cy="663"/>
            </a:xfrm>
          </p:grpSpPr>
          <p:sp>
            <p:nvSpPr>
              <p:cNvPr id="126" name="Line 1146">
                <a:extLst>
                  <a:ext uri="{FF2B5EF4-FFF2-40B4-BE49-F238E27FC236}">
                    <a16:creationId xmlns:a16="http://schemas.microsoft.com/office/drawing/2014/main" id="{9D623480-F890-F741-835D-77E984B92B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4" y="2016"/>
                <a:ext cx="864" cy="240"/>
              </a:xfrm>
              <a:prstGeom prst="line">
                <a:avLst/>
              </a:prstGeom>
              <a:noFill/>
              <a:ln w="2540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7" name="Line 1147">
                <a:extLst>
                  <a:ext uri="{FF2B5EF4-FFF2-40B4-BE49-F238E27FC236}">
                    <a16:creationId xmlns:a16="http://schemas.microsoft.com/office/drawing/2014/main" id="{A1DB13D0-A6D1-0846-BC06-20972ABC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2" y="2151"/>
                <a:ext cx="144" cy="528"/>
              </a:xfrm>
              <a:prstGeom prst="line">
                <a:avLst/>
              </a:prstGeom>
              <a:noFill/>
              <a:ln w="177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22" name="AutoShape 1148">
              <a:extLst>
                <a:ext uri="{FF2B5EF4-FFF2-40B4-BE49-F238E27FC236}">
                  <a16:creationId xmlns:a16="http://schemas.microsoft.com/office/drawing/2014/main" id="{BFA43859-A7AE-0347-B2F2-39D4DC3292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67421">
              <a:off x="4033" y="3385"/>
              <a:ext cx="296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379 h 21600"/>
                <a:gd name="T20" fmla="*/ 1853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1149">
              <a:extLst>
                <a:ext uri="{FF2B5EF4-FFF2-40B4-BE49-F238E27FC236}">
                  <a16:creationId xmlns:a16="http://schemas.microsoft.com/office/drawing/2014/main" id="{EFC4D35B-5FD3-DD44-9783-5F45075BA4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36" y="3623"/>
              <a:ext cx="84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Matching by</a:t>
              </a:r>
              <a:b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</a:br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Correlation</a:t>
              </a:r>
            </a:p>
          </p:txBody>
        </p:sp>
        <p:sp>
          <p:nvSpPr>
            <p:cNvPr id="124" name="Text Box 1150">
              <a:extLst>
                <a:ext uri="{FF2B5EF4-FFF2-40B4-BE49-F238E27FC236}">
                  <a16:creationId xmlns:a16="http://schemas.microsoft.com/office/drawing/2014/main" id="{30D95480-4EA2-6042-AE9E-A2517F68039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92" y="3157"/>
              <a:ext cx="19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road width and road directions</a:t>
              </a:r>
            </a:p>
          </p:txBody>
        </p:sp>
        <p:sp>
          <p:nvSpPr>
            <p:cNvPr id="125" name="Text Box 1151">
              <a:extLst>
                <a:ext uri="{FF2B5EF4-FFF2-40B4-BE49-F238E27FC236}">
                  <a16:creationId xmlns:a16="http://schemas.microsoft.com/office/drawing/2014/main" id="{B5B0BF64-8EC4-F743-BE6C-1CF73F9ED51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90" y="4076"/>
              <a:ext cx="1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1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207A943-383F-3142-A438-50AF4FEAC9B9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111345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B2-6D69-7748-9CA2-32CF1C2C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Control Point Pairs Using Vector Median Filter (VMF)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FCE80-CE26-C742-A1DE-B1566B77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83CF9-483D-6E47-8037-B5ADE512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Oval 1028">
            <a:extLst>
              <a:ext uri="{FF2B5EF4-FFF2-40B4-BE49-F238E27FC236}">
                <a16:creationId xmlns:a16="http://schemas.microsoft.com/office/drawing/2014/main" id="{84ACE8C6-1E52-8344-BB77-3BB3C4ED6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53705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Oval 1029">
            <a:extLst>
              <a:ext uri="{FF2B5EF4-FFF2-40B4-BE49-F238E27FC236}">
                <a16:creationId xmlns:a16="http://schemas.microsoft.com/office/drawing/2014/main" id="{BA864C80-BE2E-CE46-A579-45E6C4D7F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353051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1030">
            <a:extLst>
              <a:ext uri="{FF2B5EF4-FFF2-40B4-BE49-F238E27FC236}">
                <a16:creationId xmlns:a16="http://schemas.microsoft.com/office/drawing/2014/main" id="{95D7AD88-2C15-E844-9672-57525C3D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5470526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1031">
            <a:extLst>
              <a:ext uri="{FF2B5EF4-FFF2-40B4-BE49-F238E27FC236}">
                <a16:creationId xmlns:a16="http://schemas.microsoft.com/office/drawing/2014/main" id="{2D30D83B-1316-0E49-9FC6-1AB59EB6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55991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Oval 1032">
            <a:extLst>
              <a:ext uri="{FF2B5EF4-FFF2-40B4-BE49-F238E27FC236}">
                <a16:creationId xmlns:a16="http://schemas.microsoft.com/office/drawing/2014/main" id="{231C3B59-7B47-3A49-BDDA-0889CA5E6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55880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Oval 1033">
            <a:extLst>
              <a:ext uri="{FF2B5EF4-FFF2-40B4-BE49-F238E27FC236}">
                <a16:creationId xmlns:a16="http://schemas.microsoft.com/office/drawing/2014/main" id="{47B487D3-E6E8-764F-8664-99E92691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558165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Oval 1034">
            <a:extLst>
              <a:ext uri="{FF2B5EF4-FFF2-40B4-BE49-F238E27FC236}">
                <a16:creationId xmlns:a16="http://schemas.microsoft.com/office/drawing/2014/main" id="{7D51CA2D-D22B-EE4D-A847-100032CBA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6" y="558165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Oval 1035">
            <a:extLst>
              <a:ext uri="{FF2B5EF4-FFF2-40B4-BE49-F238E27FC236}">
                <a16:creationId xmlns:a16="http://schemas.microsoft.com/office/drawing/2014/main" id="{E0108416-A424-8F46-9D69-3FDEC7858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Oval 1036">
            <a:extLst>
              <a:ext uri="{FF2B5EF4-FFF2-40B4-BE49-F238E27FC236}">
                <a16:creationId xmlns:a16="http://schemas.microsoft.com/office/drawing/2014/main" id="{A82A0786-6D74-524F-AE3A-7A634387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9" y="5521326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Oval 1037">
            <a:extLst>
              <a:ext uri="{FF2B5EF4-FFF2-40B4-BE49-F238E27FC236}">
                <a16:creationId xmlns:a16="http://schemas.microsoft.com/office/drawing/2014/main" id="{EBC7D6CF-9BD3-3845-A28D-3A12328B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Oval 1038">
            <a:extLst>
              <a:ext uri="{FF2B5EF4-FFF2-40B4-BE49-F238E27FC236}">
                <a16:creationId xmlns:a16="http://schemas.microsoft.com/office/drawing/2014/main" id="{5D1460FF-7640-5347-AFC7-25E52CF45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Oval 1039">
            <a:extLst>
              <a:ext uri="{FF2B5EF4-FFF2-40B4-BE49-F238E27FC236}">
                <a16:creationId xmlns:a16="http://schemas.microsoft.com/office/drawing/2014/main" id="{344EE42B-0062-6046-A5A9-6DEAFF9B7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470526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Oval 1040">
            <a:extLst>
              <a:ext uri="{FF2B5EF4-FFF2-40B4-BE49-F238E27FC236}">
                <a16:creationId xmlns:a16="http://schemas.microsoft.com/office/drawing/2014/main" id="{B929F168-76BB-244B-AA21-1E75C8108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3578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Oval 1041">
            <a:extLst>
              <a:ext uri="{FF2B5EF4-FFF2-40B4-BE49-F238E27FC236}">
                <a16:creationId xmlns:a16="http://schemas.microsoft.com/office/drawing/2014/main" id="{CB31DE26-3E77-014B-BC1D-7F4F3C8C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5256213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Oval 1042">
            <a:extLst>
              <a:ext uri="{FF2B5EF4-FFF2-40B4-BE49-F238E27FC236}">
                <a16:creationId xmlns:a16="http://schemas.microsoft.com/office/drawing/2014/main" id="{B8239292-0CA1-824C-B665-DAE8CC6F1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1" y="525780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Oval 1043">
            <a:extLst>
              <a:ext uri="{FF2B5EF4-FFF2-40B4-BE49-F238E27FC236}">
                <a16:creationId xmlns:a16="http://schemas.microsoft.com/office/drawing/2014/main" id="{76D70405-E965-2D41-8D2F-95AA7773A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265738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Oval 1044">
            <a:extLst>
              <a:ext uri="{FF2B5EF4-FFF2-40B4-BE49-F238E27FC236}">
                <a16:creationId xmlns:a16="http://schemas.microsoft.com/office/drawing/2014/main" id="{E04DA00F-1159-0E40-AD2C-7096DBCEC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2562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Oval 1045">
            <a:extLst>
              <a:ext uri="{FF2B5EF4-FFF2-40B4-BE49-F238E27FC236}">
                <a16:creationId xmlns:a16="http://schemas.microsoft.com/office/drawing/2014/main" id="{EE867043-E888-7E4F-9354-DBBEA141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6" y="5262564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Oval 1046">
            <a:extLst>
              <a:ext uri="{FF2B5EF4-FFF2-40B4-BE49-F238E27FC236}">
                <a16:creationId xmlns:a16="http://schemas.microsoft.com/office/drawing/2014/main" id="{3B0B5C7E-0439-A042-BF79-6F7268A63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257800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Oval 1047">
            <a:extLst>
              <a:ext uri="{FF2B5EF4-FFF2-40B4-BE49-F238E27FC236}">
                <a16:creationId xmlns:a16="http://schemas.microsoft.com/office/drawing/2014/main" id="{918E236C-A346-334E-A69C-E8C112472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364163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Oval 1048">
            <a:extLst>
              <a:ext uri="{FF2B5EF4-FFF2-40B4-BE49-F238E27FC236}">
                <a16:creationId xmlns:a16="http://schemas.microsoft.com/office/drawing/2014/main" id="{D3803714-56A3-6146-B1D0-73CB56A4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Oval 1049">
            <a:extLst>
              <a:ext uri="{FF2B5EF4-FFF2-40B4-BE49-F238E27FC236}">
                <a16:creationId xmlns:a16="http://schemas.microsoft.com/office/drawing/2014/main" id="{B831DA94-23C6-D74D-9442-B7A02D0B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4737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Oval 1050">
            <a:extLst>
              <a:ext uri="{FF2B5EF4-FFF2-40B4-BE49-F238E27FC236}">
                <a16:creationId xmlns:a16="http://schemas.microsoft.com/office/drawing/2014/main" id="{DB68F224-E4CC-D44B-8D16-0EE75B552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260976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Oval 1051">
            <a:extLst>
              <a:ext uri="{FF2B5EF4-FFF2-40B4-BE49-F238E27FC236}">
                <a16:creationId xmlns:a16="http://schemas.microsoft.com/office/drawing/2014/main" id="{C3AB1192-1B27-4E4C-BDB9-62D38E2D6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53705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Oval 1052">
            <a:extLst>
              <a:ext uri="{FF2B5EF4-FFF2-40B4-BE49-F238E27FC236}">
                <a16:creationId xmlns:a16="http://schemas.microsoft.com/office/drawing/2014/main" id="{63D7822D-DFD3-174D-B636-E1BEC39A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353051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Oval 1053">
            <a:extLst>
              <a:ext uri="{FF2B5EF4-FFF2-40B4-BE49-F238E27FC236}">
                <a16:creationId xmlns:a16="http://schemas.microsoft.com/office/drawing/2014/main" id="{270DC684-9868-3E4F-B4BB-00BD8C1C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5470526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Oval 1054">
            <a:extLst>
              <a:ext uri="{FF2B5EF4-FFF2-40B4-BE49-F238E27FC236}">
                <a16:creationId xmlns:a16="http://schemas.microsoft.com/office/drawing/2014/main" id="{92EB5F97-1FC8-3449-982D-3B04C65D5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55991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Oval 1055">
            <a:extLst>
              <a:ext uri="{FF2B5EF4-FFF2-40B4-BE49-F238E27FC236}">
                <a16:creationId xmlns:a16="http://schemas.microsoft.com/office/drawing/2014/main" id="{63DDD825-5EA1-FA4E-BD8C-82527D049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55880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3" name="Oval 1056">
            <a:extLst>
              <a:ext uri="{FF2B5EF4-FFF2-40B4-BE49-F238E27FC236}">
                <a16:creationId xmlns:a16="http://schemas.microsoft.com/office/drawing/2014/main" id="{D06AEDAC-AE16-F148-AE79-96125ABC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558165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Oval 1057">
            <a:extLst>
              <a:ext uri="{FF2B5EF4-FFF2-40B4-BE49-F238E27FC236}">
                <a16:creationId xmlns:a16="http://schemas.microsoft.com/office/drawing/2014/main" id="{4DF3B786-C6C7-CD41-939A-95989E736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6" y="558165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Oval 1058">
            <a:extLst>
              <a:ext uri="{FF2B5EF4-FFF2-40B4-BE49-F238E27FC236}">
                <a16:creationId xmlns:a16="http://schemas.microsoft.com/office/drawing/2014/main" id="{E8ADA8C3-6621-FC45-A64E-E2BA9BCEF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" name="Oval 1059">
            <a:extLst>
              <a:ext uri="{FF2B5EF4-FFF2-40B4-BE49-F238E27FC236}">
                <a16:creationId xmlns:a16="http://schemas.microsoft.com/office/drawing/2014/main" id="{E4C2D7C8-DB3C-DE4A-97BF-1D527F9ED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9" y="5521326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Oval 1060">
            <a:extLst>
              <a:ext uri="{FF2B5EF4-FFF2-40B4-BE49-F238E27FC236}">
                <a16:creationId xmlns:a16="http://schemas.microsoft.com/office/drawing/2014/main" id="{287FC827-AA15-744F-BA16-E93B61B1B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" name="Oval 1061">
            <a:extLst>
              <a:ext uri="{FF2B5EF4-FFF2-40B4-BE49-F238E27FC236}">
                <a16:creationId xmlns:a16="http://schemas.microsoft.com/office/drawing/2014/main" id="{9FD10A9D-89F1-FE46-84AC-4317E927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Oval 1062">
            <a:extLst>
              <a:ext uri="{FF2B5EF4-FFF2-40B4-BE49-F238E27FC236}">
                <a16:creationId xmlns:a16="http://schemas.microsoft.com/office/drawing/2014/main" id="{C9D9EEFF-E949-6F4A-822B-CF9FA1C47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470526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Oval 1063">
            <a:extLst>
              <a:ext uri="{FF2B5EF4-FFF2-40B4-BE49-F238E27FC236}">
                <a16:creationId xmlns:a16="http://schemas.microsoft.com/office/drawing/2014/main" id="{647CCF86-1A76-FA41-99BB-DEF7ADB0C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3578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Oval 1064">
            <a:extLst>
              <a:ext uri="{FF2B5EF4-FFF2-40B4-BE49-F238E27FC236}">
                <a16:creationId xmlns:a16="http://schemas.microsoft.com/office/drawing/2014/main" id="{EEF894D5-6A96-EB48-807F-643CA34A6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5256213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Oval 1065">
            <a:extLst>
              <a:ext uri="{FF2B5EF4-FFF2-40B4-BE49-F238E27FC236}">
                <a16:creationId xmlns:a16="http://schemas.microsoft.com/office/drawing/2014/main" id="{501147AA-7A89-114D-B2AE-B7F3C672B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1" y="525780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Oval 1066">
            <a:extLst>
              <a:ext uri="{FF2B5EF4-FFF2-40B4-BE49-F238E27FC236}">
                <a16:creationId xmlns:a16="http://schemas.microsoft.com/office/drawing/2014/main" id="{053DB36C-978A-0D41-A769-FF0509CB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265738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Oval 1067">
            <a:extLst>
              <a:ext uri="{FF2B5EF4-FFF2-40B4-BE49-F238E27FC236}">
                <a16:creationId xmlns:a16="http://schemas.microsoft.com/office/drawing/2014/main" id="{022BA261-3ED5-2C4F-B1CF-4187A1ECF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2562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Oval 1068">
            <a:extLst>
              <a:ext uri="{FF2B5EF4-FFF2-40B4-BE49-F238E27FC236}">
                <a16:creationId xmlns:a16="http://schemas.microsoft.com/office/drawing/2014/main" id="{957F0EED-8595-BF4B-8BC1-4EB20901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6" y="5262564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Oval 1069">
            <a:extLst>
              <a:ext uri="{FF2B5EF4-FFF2-40B4-BE49-F238E27FC236}">
                <a16:creationId xmlns:a16="http://schemas.microsoft.com/office/drawing/2014/main" id="{FE8E333F-8FBA-7F49-9695-24CC5FE01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257800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" name="Oval 1070">
            <a:extLst>
              <a:ext uri="{FF2B5EF4-FFF2-40B4-BE49-F238E27FC236}">
                <a16:creationId xmlns:a16="http://schemas.microsoft.com/office/drawing/2014/main" id="{BE6E68DD-5A7B-E44B-ACA7-3D8F543D9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364163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8" name="Oval 1071">
            <a:extLst>
              <a:ext uri="{FF2B5EF4-FFF2-40B4-BE49-F238E27FC236}">
                <a16:creationId xmlns:a16="http://schemas.microsoft.com/office/drawing/2014/main" id="{8A91ED4C-6695-224B-8BE9-F5C2F5810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" name="Oval 1072">
            <a:extLst>
              <a:ext uri="{FF2B5EF4-FFF2-40B4-BE49-F238E27FC236}">
                <a16:creationId xmlns:a16="http://schemas.microsoft.com/office/drawing/2014/main" id="{C9DCABC5-9D26-AA4F-9B1E-3AB6E2EF7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4737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0" name="Oval 1073">
            <a:extLst>
              <a:ext uri="{FF2B5EF4-FFF2-40B4-BE49-F238E27FC236}">
                <a16:creationId xmlns:a16="http://schemas.microsoft.com/office/drawing/2014/main" id="{A308E2DC-E25E-474F-8D3E-DB306FE1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260976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1" name="Group 1257">
            <a:extLst>
              <a:ext uri="{FF2B5EF4-FFF2-40B4-BE49-F238E27FC236}">
                <a16:creationId xmlns:a16="http://schemas.microsoft.com/office/drawing/2014/main" id="{9471158D-A45F-8747-887C-60960644DA70}"/>
              </a:ext>
            </a:extLst>
          </p:cNvPr>
          <p:cNvGrpSpPr>
            <a:grpSpLocks/>
          </p:cNvGrpSpPr>
          <p:nvPr/>
        </p:nvGrpSpPr>
        <p:grpSpPr bwMode="auto">
          <a:xfrm>
            <a:off x="6723856" y="3005138"/>
            <a:ext cx="1341438" cy="1576388"/>
            <a:chOff x="3264" y="1560"/>
            <a:chExt cx="845" cy="993"/>
          </a:xfrm>
        </p:grpSpPr>
        <p:sp>
          <p:nvSpPr>
            <p:cNvPr id="52" name="Line 1258">
              <a:extLst>
                <a:ext uri="{FF2B5EF4-FFF2-40B4-BE49-F238E27FC236}">
                  <a16:creationId xmlns:a16="http://schemas.microsoft.com/office/drawing/2014/main" id="{AD0491D2-5E88-214D-B9D8-661440C30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46" y="1778"/>
              <a:ext cx="63" cy="77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 Box 1259">
              <a:extLst>
                <a:ext uri="{FF2B5EF4-FFF2-40B4-BE49-F238E27FC236}">
                  <a16:creationId xmlns:a16="http://schemas.microsoft.com/office/drawing/2014/main" id="{C75B4B7B-607C-224C-801F-919C7A82A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60"/>
              <a:ext cx="79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Vector median</a:t>
              </a:r>
            </a:p>
          </p:txBody>
        </p:sp>
      </p:grpSp>
      <p:grpSp>
        <p:nvGrpSpPr>
          <p:cNvPr id="54" name="Group 1260">
            <a:extLst>
              <a:ext uri="{FF2B5EF4-FFF2-40B4-BE49-F238E27FC236}">
                <a16:creationId xmlns:a16="http://schemas.microsoft.com/office/drawing/2014/main" id="{F4A59EA9-0DCC-DC46-86C4-816396BED598}"/>
              </a:ext>
            </a:extLst>
          </p:cNvPr>
          <p:cNvGrpSpPr>
            <a:grpSpLocks/>
          </p:cNvGrpSpPr>
          <p:nvPr/>
        </p:nvGrpSpPr>
        <p:grpSpPr bwMode="auto">
          <a:xfrm>
            <a:off x="6842918" y="2095502"/>
            <a:ext cx="1462088" cy="1114425"/>
            <a:chOff x="3310" y="1000"/>
            <a:chExt cx="921" cy="702"/>
          </a:xfrm>
        </p:grpSpPr>
        <p:sp>
          <p:nvSpPr>
            <p:cNvPr id="55" name="Arc 1261">
              <a:extLst>
                <a:ext uri="{FF2B5EF4-FFF2-40B4-BE49-F238E27FC236}">
                  <a16:creationId xmlns:a16="http://schemas.microsoft.com/office/drawing/2014/main" id="{CA8B8521-4A4C-DA41-BAF5-7624691B61E3}"/>
                </a:ext>
              </a:extLst>
            </p:cNvPr>
            <p:cNvSpPr>
              <a:spLocks/>
            </p:cNvSpPr>
            <p:nvPr/>
          </p:nvSpPr>
          <p:spPr bwMode="auto">
            <a:xfrm rot="11183458" flipV="1">
              <a:off x="3690" y="1287"/>
              <a:ext cx="535" cy="415"/>
            </a:xfrm>
            <a:custGeom>
              <a:avLst/>
              <a:gdLst>
                <a:gd name="T0" fmla="*/ 0 w 27484"/>
                <a:gd name="T1" fmla="*/ 0 h 21600"/>
                <a:gd name="T2" fmla="*/ 0 w 27484"/>
                <a:gd name="T3" fmla="*/ 0 h 21600"/>
                <a:gd name="T4" fmla="*/ 0 w 27484"/>
                <a:gd name="T5" fmla="*/ 0 h 21600"/>
                <a:gd name="T6" fmla="*/ 0 60000 65536"/>
                <a:gd name="T7" fmla="*/ 0 60000 65536"/>
                <a:gd name="T8" fmla="*/ 0 60000 65536"/>
                <a:gd name="T9" fmla="*/ 0 w 27484"/>
                <a:gd name="T10" fmla="*/ 0 h 21600"/>
                <a:gd name="T11" fmla="*/ 27484 w 274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484" h="21600" fill="none" extrusionOk="0">
                  <a:moveTo>
                    <a:pt x="0" y="1034"/>
                  </a:moveTo>
                  <a:cubicBezTo>
                    <a:pt x="2134" y="348"/>
                    <a:pt x="4362" y="-1"/>
                    <a:pt x="6604" y="-1"/>
                  </a:cubicBezTo>
                  <a:cubicBezTo>
                    <a:pt x="16402" y="-1"/>
                    <a:pt x="24974" y="6596"/>
                    <a:pt x="27483" y="16068"/>
                  </a:cubicBezTo>
                </a:path>
                <a:path w="27484" h="21600" stroke="0" extrusionOk="0">
                  <a:moveTo>
                    <a:pt x="0" y="1034"/>
                  </a:moveTo>
                  <a:cubicBezTo>
                    <a:pt x="2134" y="348"/>
                    <a:pt x="4362" y="-1"/>
                    <a:pt x="6604" y="-1"/>
                  </a:cubicBezTo>
                  <a:cubicBezTo>
                    <a:pt x="16402" y="-1"/>
                    <a:pt x="24974" y="6596"/>
                    <a:pt x="27483" y="16068"/>
                  </a:cubicBezTo>
                  <a:lnTo>
                    <a:pt x="6604" y="21600"/>
                  </a:lnTo>
                  <a:lnTo>
                    <a:pt x="0" y="1034"/>
                  </a:lnTo>
                  <a:close/>
                </a:path>
              </a:pathLst>
            </a:custGeom>
            <a:noFill/>
            <a:ln w="28575">
              <a:solidFill>
                <a:schemeClr val="bg2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Text Box 1262">
              <a:extLst>
                <a:ext uri="{FF2B5EF4-FFF2-40B4-BE49-F238E27FC236}">
                  <a16:creationId xmlns:a16="http://schemas.microsoft.com/office/drawing/2014/main" id="{6C6C98C0-365B-1E46-ABBC-AD653429E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0" y="1000"/>
              <a:ext cx="921" cy="33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b="1" i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k%</a:t>
              </a:r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 control-point </a:t>
              </a:r>
            </a:p>
            <a:p>
              <a:pPr algn="ctr" eaLnBrk="1" hangingPunct="1"/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vector</a:t>
              </a:r>
            </a:p>
          </p:txBody>
        </p:sp>
      </p:grpSp>
      <p:grpSp>
        <p:nvGrpSpPr>
          <p:cNvPr id="57" name="Group 1284">
            <a:extLst>
              <a:ext uri="{FF2B5EF4-FFF2-40B4-BE49-F238E27FC236}">
                <a16:creationId xmlns:a16="http://schemas.microsoft.com/office/drawing/2014/main" id="{F0E7ACD4-3EBA-5D4D-9E4C-4AAF632128D9}"/>
              </a:ext>
            </a:extLst>
          </p:cNvPr>
          <p:cNvGrpSpPr>
            <a:grpSpLocks/>
          </p:cNvGrpSpPr>
          <p:nvPr/>
        </p:nvGrpSpPr>
        <p:grpSpPr bwMode="auto">
          <a:xfrm>
            <a:off x="2057401" y="2801938"/>
            <a:ext cx="3711575" cy="3675062"/>
            <a:chOff x="672" y="1333"/>
            <a:chExt cx="2338" cy="2315"/>
          </a:xfrm>
        </p:grpSpPr>
        <p:pic>
          <p:nvPicPr>
            <p:cNvPr id="58" name="Picture 1285" descr="VMFArea">
              <a:extLst>
                <a:ext uri="{FF2B5EF4-FFF2-40B4-BE49-F238E27FC236}">
                  <a16:creationId xmlns:a16="http://schemas.microsoft.com/office/drawing/2014/main" id="{3B975612-D5BD-404D-8F0A-F80ED1177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" y="1348"/>
              <a:ext cx="2304" cy="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" name="Group 1286">
              <a:extLst>
                <a:ext uri="{FF2B5EF4-FFF2-40B4-BE49-F238E27FC236}">
                  <a16:creationId xmlns:a16="http://schemas.microsoft.com/office/drawing/2014/main" id="{1B3F9F07-B49C-7C40-9B6A-090D20D34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333"/>
              <a:ext cx="2323" cy="2304"/>
              <a:chOff x="672" y="1333"/>
              <a:chExt cx="2323" cy="2304"/>
            </a:xfrm>
          </p:grpSpPr>
          <p:sp>
            <p:nvSpPr>
              <p:cNvPr id="94" name="Line 1287">
                <a:extLst>
                  <a:ext uri="{FF2B5EF4-FFF2-40B4-BE49-F238E27FC236}">
                    <a16:creationId xmlns:a16="http://schemas.microsoft.com/office/drawing/2014/main" id="{9A10D1E4-FB65-EB4D-A731-0D997F33E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2161"/>
                <a:ext cx="0" cy="33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288">
                <a:extLst>
                  <a:ext uri="{FF2B5EF4-FFF2-40B4-BE49-F238E27FC236}">
                    <a16:creationId xmlns:a16="http://schemas.microsoft.com/office/drawing/2014/main" id="{1F2D17AB-068E-E74C-89F2-35EE5184E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3" y="2482"/>
                <a:ext cx="2273" cy="3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289">
                <a:extLst>
                  <a:ext uri="{FF2B5EF4-FFF2-40B4-BE49-F238E27FC236}">
                    <a16:creationId xmlns:a16="http://schemas.microsoft.com/office/drawing/2014/main" id="{89E47D49-C92D-D74B-8029-8B5AE738F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2498"/>
                <a:ext cx="31" cy="61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290">
                <a:extLst>
                  <a:ext uri="{FF2B5EF4-FFF2-40B4-BE49-F238E27FC236}">
                    <a16:creationId xmlns:a16="http://schemas.microsoft.com/office/drawing/2014/main" id="{E1AA5907-78A4-8D47-89DF-2EFB91760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117"/>
                <a:ext cx="1966" cy="3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291">
                <a:extLst>
                  <a:ext uri="{FF2B5EF4-FFF2-40B4-BE49-F238E27FC236}">
                    <a16:creationId xmlns:a16="http://schemas.microsoft.com/office/drawing/2014/main" id="{D40069D5-97AE-1346-9D43-FBE3CCCFF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8" y="3112"/>
                <a:ext cx="338" cy="3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292">
                <a:extLst>
                  <a:ext uri="{FF2B5EF4-FFF2-40B4-BE49-F238E27FC236}">
                    <a16:creationId xmlns:a16="http://schemas.microsoft.com/office/drawing/2014/main" id="{FB90551F-A3E4-C64B-A226-B7E005332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0" y="3112"/>
                <a:ext cx="0" cy="52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293">
                <a:extLst>
                  <a:ext uri="{FF2B5EF4-FFF2-40B4-BE49-F238E27FC236}">
                    <a16:creationId xmlns:a16="http://schemas.microsoft.com/office/drawing/2014/main" id="{7B0E42B2-750A-2F4E-8B0D-FC7740ED8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1885"/>
                <a:ext cx="830" cy="3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294">
                <a:extLst>
                  <a:ext uri="{FF2B5EF4-FFF2-40B4-BE49-F238E27FC236}">
                    <a16:creationId xmlns:a16="http://schemas.microsoft.com/office/drawing/2014/main" id="{000BBC58-4629-0643-BF10-ED73DD03F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9" y="1916"/>
                <a:ext cx="307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295">
                <a:extLst>
                  <a:ext uri="{FF2B5EF4-FFF2-40B4-BE49-F238E27FC236}">
                    <a16:creationId xmlns:a16="http://schemas.microsoft.com/office/drawing/2014/main" id="{03D7B643-1ECA-3D44-AB9E-FB7E88EF0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9" y="1333"/>
                <a:ext cx="0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296">
                <a:extLst>
                  <a:ext uri="{FF2B5EF4-FFF2-40B4-BE49-F238E27FC236}">
                    <a16:creationId xmlns:a16="http://schemas.microsoft.com/office/drawing/2014/main" id="{3BC905BB-85B4-984E-AC20-E6C7D58DC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8" y="1916"/>
                <a:ext cx="0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297">
                <a:extLst>
                  <a:ext uri="{FF2B5EF4-FFF2-40B4-BE49-F238E27FC236}">
                    <a16:creationId xmlns:a16="http://schemas.microsoft.com/office/drawing/2014/main" id="{FEB38500-92CC-7849-A0C0-5896526C9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" y="2498"/>
                <a:ext cx="19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298">
                <a:extLst>
                  <a:ext uri="{FF2B5EF4-FFF2-40B4-BE49-F238E27FC236}">
                    <a16:creationId xmlns:a16="http://schemas.microsoft.com/office/drawing/2014/main" id="{7F1940C0-E58F-C443-B058-402E3746C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3142"/>
                <a:ext cx="0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299">
                <a:extLst>
                  <a:ext uri="{FF2B5EF4-FFF2-40B4-BE49-F238E27FC236}">
                    <a16:creationId xmlns:a16="http://schemas.microsoft.com/office/drawing/2014/main" id="{41B2C322-7A13-9445-A675-46BF93DD5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1364"/>
                <a:ext cx="0" cy="79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300">
                <a:extLst>
                  <a:ext uri="{FF2B5EF4-FFF2-40B4-BE49-F238E27FC236}">
                    <a16:creationId xmlns:a16="http://schemas.microsoft.com/office/drawing/2014/main" id="{67F7A83D-4048-8948-9ACD-B46DABC07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3" y="2150"/>
                <a:ext cx="276" cy="12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301">
                <a:extLst>
                  <a:ext uri="{FF2B5EF4-FFF2-40B4-BE49-F238E27FC236}">
                    <a16:creationId xmlns:a16="http://schemas.microsoft.com/office/drawing/2014/main" id="{C52D7B27-AE56-424C-B60F-21049F387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" y="1854"/>
                <a:ext cx="430" cy="30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302">
                <a:extLst>
                  <a:ext uri="{FF2B5EF4-FFF2-40B4-BE49-F238E27FC236}">
                    <a16:creationId xmlns:a16="http://schemas.microsoft.com/office/drawing/2014/main" id="{5398DF44-B4C9-4C4D-B2DC-0E9B3C523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6" y="1854"/>
                <a:ext cx="0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303">
                <a:extLst>
                  <a:ext uri="{FF2B5EF4-FFF2-40B4-BE49-F238E27FC236}">
                    <a16:creationId xmlns:a16="http://schemas.microsoft.com/office/drawing/2014/main" id="{5CE5BBBE-0787-AC4C-BD3C-9DB9A575D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2498"/>
                <a:ext cx="31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304">
                <a:extLst>
                  <a:ext uri="{FF2B5EF4-FFF2-40B4-BE49-F238E27FC236}">
                    <a16:creationId xmlns:a16="http://schemas.microsoft.com/office/drawing/2014/main" id="{1364C0E2-76D8-784A-86C3-1F2B912AF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142"/>
                <a:ext cx="0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305">
                <a:extLst>
                  <a:ext uri="{FF2B5EF4-FFF2-40B4-BE49-F238E27FC236}">
                    <a16:creationId xmlns:a16="http://schemas.microsoft.com/office/drawing/2014/main" id="{B778FDED-12C4-4E42-9470-3D33FD016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5" y="1339"/>
                <a:ext cx="338" cy="52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306">
                <a:extLst>
                  <a:ext uri="{FF2B5EF4-FFF2-40B4-BE49-F238E27FC236}">
                    <a16:creationId xmlns:a16="http://schemas.microsoft.com/office/drawing/2014/main" id="{AB562638-9014-1540-B102-91DFA12A4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8" y="1364"/>
                <a:ext cx="31" cy="55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307">
                <a:extLst>
                  <a:ext uri="{FF2B5EF4-FFF2-40B4-BE49-F238E27FC236}">
                    <a16:creationId xmlns:a16="http://schemas.microsoft.com/office/drawing/2014/main" id="{EF58D3FF-676B-DA4A-B319-CD4FA4779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916"/>
                <a:ext cx="30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308">
                <a:extLst>
                  <a:ext uri="{FF2B5EF4-FFF2-40B4-BE49-F238E27FC236}">
                    <a16:creationId xmlns:a16="http://schemas.microsoft.com/office/drawing/2014/main" id="{B79AD6FD-50F9-9148-B5D6-294DF5190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4" y="2498"/>
                <a:ext cx="30" cy="1135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309">
                <a:extLst>
                  <a:ext uri="{FF2B5EF4-FFF2-40B4-BE49-F238E27FC236}">
                    <a16:creationId xmlns:a16="http://schemas.microsoft.com/office/drawing/2014/main" id="{218623FF-096C-2546-82BF-6AEA41B42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8" y="2498"/>
                <a:ext cx="23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310">
                <a:extLst>
                  <a:ext uri="{FF2B5EF4-FFF2-40B4-BE49-F238E27FC236}">
                    <a16:creationId xmlns:a16="http://schemas.microsoft.com/office/drawing/2014/main" id="{20EA7B7F-C8AA-7F40-9C66-94C9223344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8" y="3142"/>
                <a:ext cx="31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311">
                <a:extLst>
                  <a:ext uri="{FF2B5EF4-FFF2-40B4-BE49-F238E27FC236}">
                    <a16:creationId xmlns:a16="http://schemas.microsoft.com/office/drawing/2014/main" id="{08FBDE5B-49F4-1B4E-84BD-92A64467B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3" y="1333"/>
                <a:ext cx="31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312">
                <a:extLst>
                  <a:ext uri="{FF2B5EF4-FFF2-40B4-BE49-F238E27FC236}">
                    <a16:creationId xmlns:a16="http://schemas.microsoft.com/office/drawing/2014/main" id="{EF73FB93-DB10-F14F-A612-C97ABB80B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52" y="1916"/>
                <a:ext cx="12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313">
                <a:extLst>
                  <a:ext uri="{FF2B5EF4-FFF2-40B4-BE49-F238E27FC236}">
                    <a16:creationId xmlns:a16="http://schemas.microsoft.com/office/drawing/2014/main" id="{9AC81DC4-2F5E-414D-877D-7054925AF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8" y="1341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314">
                <a:extLst>
                  <a:ext uri="{FF2B5EF4-FFF2-40B4-BE49-F238E27FC236}">
                    <a16:creationId xmlns:a16="http://schemas.microsoft.com/office/drawing/2014/main" id="{6DFBF366-AD16-BC40-8772-9D5E4C993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1333"/>
                <a:ext cx="0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315">
                <a:extLst>
                  <a:ext uri="{FF2B5EF4-FFF2-40B4-BE49-F238E27FC236}">
                    <a16:creationId xmlns:a16="http://schemas.microsoft.com/office/drawing/2014/main" id="{C1F1C258-19C2-BD4A-8F8F-4C47E9A50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1921"/>
                <a:ext cx="31" cy="60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316">
                <a:extLst>
                  <a:ext uri="{FF2B5EF4-FFF2-40B4-BE49-F238E27FC236}">
                    <a16:creationId xmlns:a16="http://schemas.microsoft.com/office/drawing/2014/main" id="{36814996-653A-0D4C-9A3C-49DA355E4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2529"/>
                <a:ext cx="0" cy="61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317">
                <a:extLst>
                  <a:ext uri="{FF2B5EF4-FFF2-40B4-BE49-F238E27FC236}">
                    <a16:creationId xmlns:a16="http://schemas.microsoft.com/office/drawing/2014/main" id="{C272570F-417B-6B44-9450-41478B8B4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4" y="3480"/>
                <a:ext cx="31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318">
                <a:extLst>
                  <a:ext uri="{FF2B5EF4-FFF2-40B4-BE49-F238E27FC236}">
                    <a16:creationId xmlns:a16="http://schemas.microsoft.com/office/drawing/2014/main" id="{9B86FAE2-8F69-E143-928E-59DAE72C1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0" y="3484"/>
                <a:ext cx="0" cy="15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Oval 1319">
              <a:extLst>
                <a:ext uri="{FF2B5EF4-FFF2-40B4-BE49-F238E27FC236}">
                  <a16:creationId xmlns:a16="http://schemas.microsoft.com/office/drawing/2014/main" id="{914B6B34-403E-EA49-80B6-B81CE88E7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8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1" name="Oval 1320">
              <a:extLst>
                <a:ext uri="{FF2B5EF4-FFF2-40B4-BE49-F238E27FC236}">
                  <a16:creationId xmlns:a16="http://schemas.microsoft.com/office/drawing/2014/main" id="{69B7EAAE-ECF5-A94D-A22B-D11AE9F9E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2399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2" name="Oval 1321">
              <a:extLst>
                <a:ext uri="{FF2B5EF4-FFF2-40B4-BE49-F238E27FC236}">
                  <a16:creationId xmlns:a16="http://schemas.microsoft.com/office/drawing/2014/main" id="{5D8AF50B-3392-0645-9BFE-982391415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" y="2368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3" name="Oval 1322">
              <a:extLst>
                <a:ext uri="{FF2B5EF4-FFF2-40B4-BE49-F238E27FC236}">
                  <a16:creationId xmlns:a16="http://schemas.microsoft.com/office/drawing/2014/main" id="{AD89A42C-D669-7442-98B4-CBFA0C41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" y="2591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323">
              <a:extLst>
                <a:ext uri="{FF2B5EF4-FFF2-40B4-BE49-F238E27FC236}">
                  <a16:creationId xmlns:a16="http://schemas.microsoft.com/office/drawing/2014/main" id="{4229D234-80DD-014F-8D3A-B1F7547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036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324">
              <a:extLst>
                <a:ext uri="{FF2B5EF4-FFF2-40B4-BE49-F238E27FC236}">
                  <a16:creationId xmlns:a16="http://schemas.microsoft.com/office/drawing/2014/main" id="{F9C06E1F-AD67-A144-B21B-BFDDE44C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035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" name="Oval 1325">
              <a:extLst>
                <a:ext uri="{FF2B5EF4-FFF2-40B4-BE49-F238E27FC236}">
                  <a16:creationId xmlns:a16="http://schemas.microsoft.com/office/drawing/2014/main" id="{BB957296-50B4-EC44-BCB0-82A7FE106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" y="3042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Oval 1326">
              <a:extLst>
                <a:ext uri="{FF2B5EF4-FFF2-40B4-BE49-F238E27FC236}">
                  <a16:creationId xmlns:a16="http://schemas.microsoft.com/office/drawing/2014/main" id="{EABA55CE-6654-D747-8D26-531B15EF8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3050"/>
              <a:ext cx="51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" name="Oval 1327">
              <a:extLst>
                <a:ext uri="{FF2B5EF4-FFF2-40B4-BE49-F238E27FC236}">
                  <a16:creationId xmlns:a16="http://schemas.microsoft.com/office/drawing/2014/main" id="{2A7269D8-DED4-C743-81A8-E487004A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" y="3050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9" name="Oval 1328">
              <a:extLst>
                <a:ext uri="{FF2B5EF4-FFF2-40B4-BE49-F238E27FC236}">
                  <a16:creationId xmlns:a16="http://schemas.microsoft.com/office/drawing/2014/main" id="{1AF648C5-59C4-E94D-9C29-303F8DF55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2396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0" name="Oval 1329">
              <a:extLst>
                <a:ext uri="{FF2B5EF4-FFF2-40B4-BE49-F238E27FC236}">
                  <a16:creationId xmlns:a16="http://schemas.microsoft.com/office/drawing/2014/main" id="{F02EF2AD-2846-5E49-A0E1-67D629B6B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" y="1774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30">
              <a:extLst>
                <a:ext uri="{FF2B5EF4-FFF2-40B4-BE49-F238E27FC236}">
                  <a16:creationId xmlns:a16="http://schemas.microsoft.com/office/drawing/2014/main" id="{94D9EE8C-FB13-EA43-B256-87980BC1B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" y="1778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2" name="Oval 1331">
              <a:extLst>
                <a:ext uri="{FF2B5EF4-FFF2-40B4-BE49-F238E27FC236}">
                  <a16:creationId xmlns:a16="http://schemas.microsoft.com/office/drawing/2014/main" id="{4F1BC78B-5EB4-CD4E-95C6-BA795A423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1530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3" name="Oval 1332">
              <a:extLst>
                <a:ext uri="{FF2B5EF4-FFF2-40B4-BE49-F238E27FC236}">
                  <a16:creationId xmlns:a16="http://schemas.microsoft.com/office/drawing/2014/main" id="{6300BB51-34C4-D749-851A-653FE8BCE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" y="1775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Oval 1333">
              <a:extLst>
                <a:ext uri="{FF2B5EF4-FFF2-40B4-BE49-F238E27FC236}">
                  <a16:creationId xmlns:a16="http://schemas.microsoft.com/office/drawing/2014/main" id="{D014E7FC-B75C-7742-86AF-00C86F1C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" y="1793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5" name="Oval 1334">
              <a:extLst>
                <a:ext uri="{FF2B5EF4-FFF2-40B4-BE49-F238E27FC236}">
                  <a16:creationId xmlns:a16="http://schemas.microsoft.com/office/drawing/2014/main" id="{F956F7EC-34E5-6D42-BF9E-6409B58FF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407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6" name="Oval 1335">
              <a:extLst>
                <a:ext uri="{FF2B5EF4-FFF2-40B4-BE49-F238E27FC236}">
                  <a16:creationId xmlns:a16="http://schemas.microsoft.com/office/drawing/2014/main" id="{AE7FF475-1917-E340-9B67-B781A041C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3055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7" name="Rectangle 1336">
              <a:extLst>
                <a:ext uri="{FF2B5EF4-FFF2-40B4-BE49-F238E27FC236}">
                  <a16:creationId xmlns:a16="http://schemas.microsoft.com/office/drawing/2014/main" id="{CBD7C69C-61B5-3F4C-B6FF-C772CBE8F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2471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8" name="Rectangle 1337">
              <a:extLst>
                <a:ext uri="{FF2B5EF4-FFF2-40B4-BE49-F238E27FC236}">
                  <a16:creationId xmlns:a16="http://schemas.microsoft.com/office/drawing/2014/main" id="{02F47754-0F78-0245-8501-8EBF59F6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2475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9" name="Rectangle 1338">
              <a:extLst>
                <a:ext uri="{FF2B5EF4-FFF2-40B4-BE49-F238E27FC236}">
                  <a16:creationId xmlns:a16="http://schemas.microsoft.com/office/drawing/2014/main" id="{3B8D8E79-EC7B-3C43-BC31-52137045C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3113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0" name="Rectangle 1339">
              <a:extLst>
                <a:ext uri="{FF2B5EF4-FFF2-40B4-BE49-F238E27FC236}">
                  <a16:creationId xmlns:a16="http://schemas.microsoft.com/office/drawing/2014/main" id="{1E86BEBF-2B61-8D41-9F94-D3340A333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104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" name="Rectangle 1340">
              <a:extLst>
                <a:ext uri="{FF2B5EF4-FFF2-40B4-BE49-F238E27FC236}">
                  <a16:creationId xmlns:a16="http://schemas.microsoft.com/office/drawing/2014/main" id="{24D288C5-60D1-4F4A-B445-C305845F7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119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Rectangle 1341">
              <a:extLst>
                <a:ext uri="{FF2B5EF4-FFF2-40B4-BE49-F238E27FC236}">
                  <a16:creationId xmlns:a16="http://schemas.microsoft.com/office/drawing/2014/main" id="{7650DAD7-DA2D-4245-92E3-68F8D2112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3127"/>
              <a:ext cx="51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" name="Rectangle 1342">
              <a:extLst>
                <a:ext uri="{FF2B5EF4-FFF2-40B4-BE49-F238E27FC236}">
                  <a16:creationId xmlns:a16="http://schemas.microsoft.com/office/drawing/2014/main" id="{5FBFAC5E-2004-9449-9D92-385E259FB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3131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" name="Rectangle 1343">
              <a:extLst>
                <a:ext uri="{FF2B5EF4-FFF2-40B4-BE49-F238E27FC236}">
                  <a16:creationId xmlns:a16="http://schemas.microsoft.com/office/drawing/2014/main" id="{C7CFD8AB-2F24-9E4A-9E24-66BC5D20D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1885"/>
              <a:ext cx="51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" name="Rectangle 1344">
              <a:extLst>
                <a:ext uri="{FF2B5EF4-FFF2-40B4-BE49-F238E27FC236}">
                  <a16:creationId xmlns:a16="http://schemas.microsoft.com/office/drawing/2014/main" id="{D70211C5-AAC8-EC42-BA8D-93E6102D2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" y="2484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Rectangle 1345">
              <a:extLst>
                <a:ext uri="{FF2B5EF4-FFF2-40B4-BE49-F238E27FC236}">
                  <a16:creationId xmlns:a16="http://schemas.microsoft.com/office/drawing/2014/main" id="{A460C68F-E6D0-5149-AB43-2F88A897E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2487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Rectangle 1346">
              <a:extLst>
                <a:ext uri="{FF2B5EF4-FFF2-40B4-BE49-F238E27FC236}">
                  <a16:creationId xmlns:a16="http://schemas.microsoft.com/office/drawing/2014/main" id="{C683D083-CFCD-E046-88DC-548A4BB8A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2491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Rectangle 1347">
              <a:extLst>
                <a:ext uri="{FF2B5EF4-FFF2-40B4-BE49-F238E27FC236}">
                  <a16:creationId xmlns:a16="http://schemas.microsoft.com/office/drawing/2014/main" id="{359D766F-85F6-A34F-865E-34B4F8CDB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3086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9" name="Rectangle 1348">
              <a:extLst>
                <a:ext uri="{FF2B5EF4-FFF2-40B4-BE49-F238E27FC236}">
                  <a16:creationId xmlns:a16="http://schemas.microsoft.com/office/drawing/2014/main" id="{6BFF8938-8813-BF4B-9745-033F23072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" y="2498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" name="Rectangle 1349">
              <a:extLst>
                <a:ext uri="{FF2B5EF4-FFF2-40B4-BE49-F238E27FC236}">
                  <a16:creationId xmlns:a16="http://schemas.microsoft.com/office/drawing/2014/main" id="{B3412E5C-7157-AE4E-B573-78AEFAF2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1889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1" name="Rectangle 1350">
              <a:extLst>
                <a:ext uri="{FF2B5EF4-FFF2-40B4-BE49-F238E27FC236}">
                  <a16:creationId xmlns:a16="http://schemas.microsoft.com/office/drawing/2014/main" id="{56781696-7DD6-324E-A3A7-E52A9BE98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1896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2" name="Rectangle 1351">
              <a:extLst>
                <a:ext uri="{FF2B5EF4-FFF2-40B4-BE49-F238E27FC236}">
                  <a16:creationId xmlns:a16="http://schemas.microsoft.com/office/drawing/2014/main" id="{3F351DC3-B6AA-DB44-9EB7-DAB0ADD8D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1904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3" name="Rectangle 1352">
              <a:extLst>
                <a:ext uri="{FF2B5EF4-FFF2-40B4-BE49-F238E27FC236}">
                  <a16:creationId xmlns:a16="http://schemas.microsoft.com/office/drawing/2014/main" id="{BF4A2D5B-A22A-6940-BBFF-1F27FF216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1498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6" name="Oval 1353">
            <a:extLst>
              <a:ext uri="{FF2B5EF4-FFF2-40B4-BE49-F238E27FC236}">
                <a16:creationId xmlns:a16="http://schemas.microsoft.com/office/drawing/2014/main" id="{4A1381B8-9175-B243-8F02-96C7464DE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963" y="4271963"/>
            <a:ext cx="838200" cy="838200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7" name="Line 1354">
            <a:extLst>
              <a:ext uri="{FF2B5EF4-FFF2-40B4-BE49-F238E27FC236}">
                <a16:creationId xmlns:a16="http://schemas.microsoft.com/office/drawing/2014/main" id="{6D5F9812-5F56-EC4D-B7A2-2748D29A02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3380" y="4776788"/>
            <a:ext cx="104775" cy="1633538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" name="Line 1238">
            <a:extLst>
              <a:ext uri="{FF2B5EF4-FFF2-40B4-BE49-F238E27FC236}">
                <a16:creationId xmlns:a16="http://schemas.microsoft.com/office/drawing/2014/main" id="{A52CBD22-1261-8E45-B3BA-902F9CC64B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09929" y="4600577"/>
            <a:ext cx="0" cy="2047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9" name="Group 1381">
            <a:extLst>
              <a:ext uri="{FF2B5EF4-FFF2-40B4-BE49-F238E27FC236}">
                <a16:creationId xmlns:a16="http://schemas.microsoft.com/office/drawing/2014/main" id="{1477CC4D-DFB8-9742-BC25-7DDB4224E216}"/>
              </a:ext>
            </a:extLst>
          </p:cNvPr>
          <p:cNvGrpSpPr>
            <a:grpSpLocks/>
          </p:cNvGrpSpPr>
          <p:nvPr/>
        </p:nvGrpSpPr>
        <p:grpSpPr bwMode="auto">
          <a:xfrm>
            <a:off x="6393656" y="1690688"/>
            <a:ext cx="4264025" cy="5283200"/>
            <a:chOff x="3075" y="896"/>
            <a:chExt cx="2686" cy="3328"/>
          </a:xfrm>
        </p:grpSpPr>
        <p:sp>
          <p:nvSpPr>
            <p:cNvPr id="130" name="Line 1240">
              <a:extLst>
                <a:ext uri="{FF2B5EF4-FFF2-40B4-BE49-F238E27FC236}">
                  <a16:creationId xmlns:a16="http://schemas.microsoft.com/office/drawing/2014/main" id="{D37E0134-A1C0-4B4A-AF63-6D48680474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5" y="2772"/>
              <a:ext cx="210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1241">
              <a:extLst>
                <a:ext uri="{FF2B5EF4-FFF2-40B4-BE49-F238E27FC236}">
                  <a16:creationId xmlns:a16="http://schemas.microsoft.com/office/drawing/2014/main" id="{04597F44-1109-E943-9BA0-CB1EB4CEC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9" y="1062"/>
              <a:ext cx="0" cy="31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242">
              <a:extLst>
                <a:ext uri="{FF2B5EF4-FFF2-40B4-BE49-F238E27FC236}">
                  <a16:creationId xmlns:a16="http://schemas.microsoft.com/office/drawing/2014/main" id="{9A84E8AF-0817-3B4A-9A60-2F9A526C0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6" y="2729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243">
              <a:extLst>
                <a:ext uri="{FF2B5EF4-FFF2-40B4-BE49-F238E27FC236}">
                  <a16:creationId xmlns:a16="http://schemas.microsoft.com/office/drawing/2014/main" id="{28407105-C98E-F840-B584-67DE9260BA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4" y="2737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244">
              <a:extLst>
                <a:ext uri="{FF2B5EF4-FFF2-40B4-BE49-F238E27FC236}">
                  <a16:creationId xmlns:a16="http://schemas.microsoft.com/office/drawing/2014/main" id="{7095C931-691D-3147-84E8-56B2D1F5E3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" y="2729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245">
              <a:extLst>
                <a:ext uri="{FF2B5EF4-FFF2-40B4-BE49-F238E27FC236}">
                  <a16:creationId xmlns:a16="http://schemas.microsoft.com/office/drawing/2014/main" id="{F309B2D0-2B6D-F346-9690-8C1DD6D7D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8" y="4003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1246">
              <a:extLst>
                <a:ext uri="{FF2B5EF4-FFF2-40B4-BE49-F238E27FC236}">
                  <a16:creationId xmlns:a16="http://schemas.microsoft.com/office/drawing/2014/main" id="{FBF1019F-E729-3148-9CF4-63F9E1933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3600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1247">
              <a:extLst>
                <a:ext uri="{FF2B5EF4-FFF2-40B4-BE49-F238E27FC236}">
                  <a16:creationId xmlns:a16="http://schemas.microsoft.com/office/drawing/2014/main" id="{71C595BD-8100-E540-89C7-9E3756A53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3196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Line 1248">
              <a:extLst>
                <a:ext uri="{FF2B5EF4-FFF2-40B4-BE49-F238E27FC236}">
                  <a16:creationId xmlns:a16="http://schemas.microsoft.com/office/drawing/2014/main" id="{B63CDAE7-7F0F-7649-AEEC-755A7693A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2389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1249">
              <a:extLst>
                <a:ext uri="{FF2B5EF4-FFF2-40B4-BE49-F238E27FC236}">
                  <a16:creationId xmlns:a16="http://schemas.microsoft.com/office/drawing/2014/main" id="{EB14D481-609A-F542-901A-3185D87AE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1986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1250">
              <a:extLst>
                <a:ext uri="{FF2B5EF4-FFF2-40B4-BE49-F238E27FC236}">
                  <a16:creationId xmlns:a16="http://schemas.microsoft.com/office/drawing/2014/main" id="{F15DF820-BBBC-6844-BFD5-08534DF11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1584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Text Box 1251">
              <a:extLst>
                <a:ext uri="{FF2B5EF4-FFF2-40B4-BE49-F238E27FC236}">
                  <a16:creationId xmlns:a16="http://schemas.microsoft.com/office/drawing/2014/main" id="{FA5BF0EC-3485-1348-B67A-802C486AA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6" y="2410"/>
              <a:ext cx="72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i="1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X (meter)</a:t>
              </a:r>
            </a:p>
          </p:txBody>
        </p:sp>
        <p:sp>
          <p:nvSpPr>
            <p:cNvPr id="142" name="Text Box 1252">
              <a:extLst>
                <a:ext uri="{FF2B5EF4-FFF2-40B4-BE49-F238E27FC236}">
                  <a16:creationId xmlns:a16="http://schemas.microsoft.com/office/drawing/2014/main" id="{21D76470-F469-8A44-A505-FEDA97A8B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896"/>
              <a:ext cx="7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i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Y (meter)</a:t>
              </a:r>
            </a:p>
          </p:txBody>
        </p:sp>
        <p:sp>
          <p:nvSpPr>
            <p:cNvPr id="143" name="Text Box 1253">
              <a:extLst>
                <a:ext uri="{FF2B5EF4-FFF2-40B4-BE49-F238E27FC236}">
                  <a16:creationId xmlns:a16="http://schemas.microsoft.com/office/drawing/2014/main" id="{2260E2A5-4A7A-FB41-9BB5-DAA18CCCA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4" y="2919"/>
              <a:ext cx="2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44" name="Text Box 1254">
              <a:extLst>
                <a:ext uri="{FF2B5EF4-FFF2-40B4-BE49-F238E27FC236}">
                  <a16:creationId xmlns:a16="http://schemas.microsoft.com/office/drawing/2014/main" id="{E8F8815E-6BF5-E74A-A8BA-7951128DB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1" y="3205"/>
              <a:ext cx="2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45" name="Text Box 1255">
              <a:extLst>
                <a:ext uri="{FF2B5EF4-FFF2-40B4-BE49-F238E27FC236}">
                  <a16:creationId xmlns:a16="http://schemas.microsoft.com/office/drawing/2014/main" id="{4D66E5C4-B039-B648-9922-7F0561F67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4" y="2922"/>
              <a:ext cx="1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46" name="Text Box 1256">
              <a:extLst>
                <a:ext uri="{FF2B5EF4-FFF2-40B4-BE49-F238E27FC236}">
                  <a16:creationId xmlns:a16="http://schemas.microsoft.com/office/drawing/2014/main" id="{8FFC7E1B-8362-9F49-8F2D-F63AABA88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9" y="2293"/>
              <a:ext cx="1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47" name="Line 1264">
            <a:extLst>
              <a:ext uri="{FF2B5EF4-FFF2-40B4-BE49-F238E27FC236}">
                <a16:creationId xmlns:a16="http://schemas.microsoft.com/office/drawing/2014/main" id="{E36B9201-1EAC-8748-8DD1-CA33891AE2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3180" y="3776663"/>
            <a:ext cx="1717675" cy="92075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" name="Line 1265">
            <a:extLst>
              <a:ext uri="{FF2B5EF4-FFF2-40B4-BE49-F238E27FC236}">
                <a16:creationId xmlns:a16="http://schemas.microsoft.com/office/drawing/2014/main" id="{ED519329-64FA-8046-A14F-FE301742E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855" y="4697413"/>
            <a:ext cx="1011237" cy="103188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" name="Line 1266">
            <a:extLst>
              <a:ext uri="{FF2B5EF4-FFF2-40B4-BE49-F238E27FC236}">
                <a16:creationId xmlns:a16="http://schemas.microsoft.com/office/drawing/2014/main" id="{26BD82F7-EC65-1742-8993-186C42A69A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0842" y="4697413"/>
            <a:ext cx="100013" cy="1741488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" name="Line 1267">
            <a:extLst>
              <a:ext uri="{FF2B5EF4-FFF2-40B4-BE49-F238E27FC236}">
                <a16:creationId xmlns:a16="http://schemas.microsoft.com/office/drawing/2014/main" id="{9D6BCEFB-F843-CC47-9A55-4DB835C2F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855" y="4697414"/>
            <a:ext cx="403225" cy="1946275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" name="Line 1268">
            <a:extLst>
              <a:ext uri="{FF2B5EF4-FFF2-40B4-BE49-F238E27FC236}">
                <a16:creationId xmlns:a16="http://schemas.microsoft.com/office/drawing/2014/main" id="{4E64F022-C349-7442-AE7C-A415B538A8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3162301"/>
            <a:ext cx="403225" cy="1535112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" name="Line 1269">
            <a:extLst>
              <a:ext uri="{FF2B5EF4-FFF2-40B4-BE49-F238E27FC236}">
                <a16:creationId xmlns:a16="http://schemas.microsoft.com/office/drawing/2014/main" id="{6F5185FF-0AB0-134A-A174-534A15532A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2854327"/>
            <a:ext cx="708025" cy="18430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" name="Line 1270">
            <a:extLst>
              <a:ext uri="{FF2B5EF4-FFF2-40B4-BE49-F238E27FC236}">
                <a16:creationId xmlns:a16="http://schemas.microsoft.com/office/drawing/2014/main" id="{36C8F892-7CC4-144A-BF5C-FD074CD0DB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16030" y="3365501"/>
            <a:ext cx="504825" cy="13319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" name="Line 1271">
            <a:extLst>
              <a:ext uri="{FF2B5EF4-FFF2-40B4-BE49-F238E27FC236}">
                <a16:creationId xmlns:a16="http://schemas.microsoft.com/office/drawing/2014/main" id="{36D35B85-30C9-344F-AC00-998B42F4F2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2854327"/>
            <a:ext cx="403225" cy="18430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" name="Line 1272">
            <a:extLst>
              <a:ext uri="{FF2B5EF4-FFF2-40B4-BE49-F238E27FC236}">
                <a16:creationId xmlns:a16="http://schemas.microsoft.com/office/drawing/2014/main" id="{FC9C7CEB-88CC-8F4C-B04F-D1083B1EE2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17642" y="3263901"/>
            <a:ext cx="303213" cy="14335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" name="Line 1273">
            <a:extLst>
              <a:ext uri="{FF2B5EF4-FFF2-40B4-BE49-F238E27FC236}">
                <a16:creationId xmlns:a16="http://schemas.microsoft.com/office/drawing/2014/main" id="{DD039D7C-2919-8242-B4A0-041BDCF99C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955927"/>
            <a:ext cx="201612" cy="17414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" name="Line 1274">
            <a:extLst>
              <a:ext uri="{FF2B5EF4-FFF2-40B4-BE49-F238E27FC236}">
                <a16:creationId xmlns:a16="http://schemas.microsoft.com/office/drawing/2014/main" id="{81047DB9-1F24-5643-9B50-BF377615E6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0842" y="3468689"/>
            <a:ext cx="100013" cy="1228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" name="Line 1275">
            <a:extLst>
              <a:ext uri="{FF2B5EF4-FFF2-40B4-BE49-F238E27FC236}">
                <a16:creationId xmlns:a16="http://schemas.microsoft.com/office/drawing/2014/main" id="{0295527B-E350-F044-8D8F-79B4154178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752727"/>
            <a:ext cx="303212" cy="19446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" name="Line 1276">
            <a:extLst>
              <a:ext uri="{FF2B5EF4-FFF2-40B4-BE49-F238E27FC236}">
                <a16:creationId xmlns:a16="http://schemas.microsoft.com/office/drawing/2014/main" id="{37639B45-1767-6B4F-8EE2-B86E39E8F2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3162301"/>
            <a:ext cx="0" cy="15351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" name="Line 1277">
            <a:extLst>
              <a:ext uri="{FF2B5EF4-FFF2-40B4-BE49-F238E27FC236}">
                <a16:creationId xmlns:a16="http://schemas.microsoft.com/office/drawing/2014/main" id="{D6746ABB-0A04-1043-BB95-57FFDAA1E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752727"/>
            <a:ext cx="0" cy="19446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" name="Line 1278">
            <a:extLst>
              <a:ext uri="{FF2B5EF4-FFF2-40B4-BE49-F238E27FC236}">
                <a16:creationId xmlns:a16="http://schemas.microsoft.com/office/drawing/2014/main" id="{9B87DF49-FEE1-574C-889D-C1509F2F42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791" y="4697413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" name="Line 1279">
            <a:extLst>
              <a:ext uri="{FF2B5EF4-FFF2-40B4-BE49-F238E27FC236}">
                <a16:creationId xmlns:a16="http://schemas.microsoft.com/office/drawing/2014/main" id="{51EA168A-E0E0-D840-A4FB-DB59C5F3B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791" y="4697413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Line 1280">
            <a:extLst>
              <a:ext uri="{FF2B5EF4-FFF2-40B4-BE49-F238E27FC236}">
                <a16:creationId xmlns:a16="http://schemas.microsoft.com/office/drawing/2014/main" id="{BD2FAC1F-669F-FB4F-9CB5-EC1C2F8CB9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5604" y="3059113"/>
            <a:ext cx="100012" cy="16383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Text Box 1281">
            <a:extLst>
              <a:ext uri="{FF2B5EF4-FFF2-40B4-BE49-F238E27FC236}">
                <a16:creationId xmlns:a16="http://schemas.microsoft.com/office/drawing/2014/main" id="{19726BE9-C603-9747-8A55-B0ABE4C2E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179" y="4676776"/>
            <a:ext cx="306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5" name="Text Box 1282">
            <a:extLst>
              <a:ext uri="{FF2B5EF4-FFF2-40B4-BE49-F238E27FC236}">
                <a16:creationId xmlns:a16="http://schemas.microsoft.com/office/drawing/2014/main" id="{7188909C-21A1-0940-B641-E02E6D9D2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2541" y="6310313"/>
            <a:ext cx="361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W</a:t>
            </a:r>
          </a:p>
        </p:txBody>
      </p:sp>
      <p:grpSp>
        <p:nvGrpSpPr>
          <p:cNvPr id="166" name="Group 1356">
            <a:extLst>
              <a:ext uri="{FF2B5EF4-FFF2-40B4-BE49-F238E27FC236}">
                <a16:creationId xmlns:a16="http://schemas.microsoft.com/office/drawing/2014/main" id="{D169AE65-024A-C642-BED6-C379EE2742D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971800"/>
            <a:ext cx="3352800" cy="2895600"/>
            <a:chOff x="624" y="1200"/>
            <a:chExt cx="2112" cy="1824"/>
          </a:xfrm>
        </p:grpSpPr>
        <p:sp>
          <p:nvSpPr>
            <p:cNvPr id="167" name="Line 1357">
              <a:extLst>
                <a:ext uri="{FF2B5EF4-FFF2-40B4-BE49-F238E27FC236}">
                  <a16:creationId xmlns:a16="http://schemas.microsoft.com/office/drawing/2014/main" id="{221A29C4-751B-F645-8BA0-91B657674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160"/>
              <a:ext cx="48" cy="28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8" name="Line 1358">
              <a:extLst>
                <a:ext uri="{FF2B5EF4-FFF2-40B4-BE49-F238E27FC236}">
                  <a16:creationId xmlns:a16="http://schemas.microsoft.com/office/drawing/2014/main" id="{BCDB337F-220C-594B-969E-BB0E1569A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8" y="2256"/>
              <a:ext cx="48" cy="24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9" name="Line 1359">
              <a:extLst>
                <a:ext uri="{FF2B5EF4-FFF2-40B4-BE49-F238E27FC236}">
                  <a16:creationId xmlns:a16="http://schemas.microsoft.com/office/drawing/2014/main" id="{728484CF-C954-9B46-9F6F-7EC3B06C3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0" y="2736"/>
              <a:ext cx="96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0" name="Line 1360">
              <a:extLst>
                <a:ext uri="{FF2B5EF4-FFF2-40B4-BE49-F238E27FC236}">
                  <a16:creationId xmlns:a16="http://schemas.microsoft.com/office/drawing/2014/main" id="{D1293D42-FFD6-0846-9071-1F0267E60D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2748"/>
              <a:ext cx="96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" name="Line 1361">
              <a:extLst>
                <a:ext uri="{FF2B5EF4-FFF2-40B4-BE49-F238E27FC236}">
                  <a16:creationId xmlns:a16="http://schemas.microsoft.com/office/drawing/2014/main" id="{61144B51-8606-B548-B918-1CF4298C1B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14" y="2778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2" name="Line 1362">
              <a:extLst>
                <a:ext uri="{FF2B5EF4-FFF2-40B4-BE49-F238E27FC236}">
                  <a16:creationId xmlns:a16="http://schemas.microsoft.com/office/drawing/2014/main" id="{9CA4501E-83CE-C140-975C-96767823C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98" y="2784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3" name="Line 1363">
              <a:extLst>
                <a:ext uri="{FF2B5EF4-FFF2-40B4-BE49-F238E27FC236}">
                  <a16:creationId xmlns:a16="http://schemas.microsoft.com/office/drawing/2014/main" id="{12830E99-3D45-AB43-AD57-355AD8D7A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2" y="2784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" name="Line 1364">
              <a:extLst>
                <a:ext uri="{FF2B5EF4-FFF2-40B4-BE49-F238E27FC236}">
                  <a16:creationId xmlns:a16="http://schemas.microsoft.com/office/drawing/2014/main" id="{760726CD-A148-8542-BB32-94563E71B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100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5" name="Line 1365">
              <a:extLst>
                <a:ext uri="{FF2B5EF4-FFF2-40B4-BE49-F238E27FC236}">
                  <a16:creationId xmlns:a16="http://schemas.microsoft.com/office/drawing/2014/main" id="{A18B4891-05A9-2A4D-9E8A-0DB76DE49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088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" name="Line 1366">
              <a:extLst>
                <a:ext uri="{FF2B5EF4-FFF2-40B4-BE49-F238E27FC236}">
                  <a16:creationId xmlns:a16="http://schemas.microsoft.com/office/drawing/2014/main" id="{9E23AB19-A8D3-B549-AF8E-CEA77124C3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2160"/>
              <a:ext cx="0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7" name="Line 1367">
              <a:extLst>
                <a:ext uri="{FF2B5EF4-FFF2-40B4-BE49-F238E27FC236}">
                  <a16:creationId xmlns:a16="http://schemas.microsoft.com/office/drawing/2014/main" id="{E14E92D3-9F08-E345-9BA8-80D3310B1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2160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8" name="Line 1368">
              <a:extLst>
                <a:ext uri="{FF2B5EF4-FFF2-40B4-BE49-F238E27FC236}">
                  <a16:creationId xmlns:a16="http://schemas.microsoft.com/office/drawing/2014/main" id="{CB625EBB-4E83-484A-8461-4A23A8DA0D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1512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9" name="Line 1369">
              <a:extLst>
                <a:ext uri="{FF2B5EF4-FFF2-40B4-BE49-F238E27FC236}">
                  <a16:creationId xmlns:a16="http://schemas.microsoft.com/office/drawing/2014/main" id="{A1D54661-03F7-474F-A7B5-E0FEA1A96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0" y="1512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0" name="Line 1370">
              <a:extLst>
                <a:ext uri="{FF2B5EF4-FFF2-40B4-BE49-F238E27FC236}">
                  <a16:creationId xmlns:a16="http://schemas.microsoft.com/office/drawing/2014/main" id="{20E0457D-E477-624E-A4AF-A0B8FFDF6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0" y="1500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" name="Line 1371">
              <a:extLst>
                <a:ext uri="{FF2B5EF4-FFF2-40B4-BE49-F238E27FC236}">
                  <a16:creationId xmlns:a16="http://schemas.microsoft.com/office/drawing/2014/main" id="{FD052405-0EC0-C347-AF1C-46A196350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2" y="1488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" name="Line 1372">
              <a:extLst>
                <a:ext uri="{FF2B5EF4-FFF2-40B4-BE49-F238E27FC236}">
                  <a16:creationId xmlns:a16="http://schemas.microsoft.com/office/drawing/2014/main" id="{15458FAD-0B94-F34A-8563-4EC90EBE3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192" cy="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3" name="Line 1373">
              <a:extLst>
                <a:ext uri="{FF2B5EF4-FFF2-40B4-BE49-F238E27FC236}">
                  <a16:creationId xmlns:a16="http://schemas.microsoft.com/office/drawing/2014/main" id="{D40AD19F-FE5F-F247-B815-91BCE7AB1F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44" y="2928"/>
              <a:ext cx="192" cy="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E0C9CA4-BDDE-594D-95D6-A44EA080C7A7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1305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2DD9-DD47-0C4B-9FDD-851DD944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 &amp; </a:t>
            </a:r>
            <a:r>
              <a:rPr lang="en-US" dirty="0" err="1"/>
              <a:t>Rubbersheeting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6543-FFBF-C440-BF32-873A19F6E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002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Delaunay triangulation on the CP pairs (maximize the minimum angle of all the angles of the triangles)</a:t>
            </a:r>
          </a:p>
          <a:p>
            <a:r>
              <a:rPr lang="en-US" sz="2000" dirty="0"/>
              <a:t>Use the 3 CP pairs for each triangle to calculate a transformation matrix</a:t>
            </a:r>
          </a:p>
          <a:p>
            <a:r>
              <a:rPr lang="en-US" sz="2000" dirty="0"/>
              <a:t>Transform data within each triangle according to the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75992-C499-234C-BFE6-743C3E17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31074" name="Picture 2" descr="Generate rubber sheeting links">
            <a:extLst>
              <a:ext uri="{FF2B5EF4-FFF2-40B4-BE49-F238E27FC236}">
                <a16:creationId xmlns:a16="http://schemas.microsoft.com/office/drawing/2014/main" id="{E404863F-78D7-604A-A1F4-4A3A74D2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36957"/>
            <a:ext cx="67056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935B99-27D7-834F-98B5-60C2486F8987}"/>
              </a:ext>
            </a:extLst>
          </p:cNvPr>
          <p:cNvSpPr/>
          <p:nvPr/>
        </p:nvSpPr>
        <p:spPr>
          <a:xfrm>
            <a:off x="0" y="615546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desktop.arcgis.com</a:t>
            </a:r>
            <a:r>
              <a:rPr lang="en-US" sz="1400" dirty="0"/>
              <a:t>/es/</a:t>
            </a:r>
            <a:r>
              <a:rPr lang="en-US" sz="1400" dirty="0" err="1"/>
              <a:t>arcmap</a:t>
            </a:r>
            <a:r>
              <a:rPr lang="en-US" sz="1400" dirty="0"/>
              <a:t>/10.3/tools/editing-toolbox/generate-</a:t>
            </a:r>
            <a:r>
              <a:rPr lang="en-US" sz="1400" dirty="0" err="1"/>
              <a:t>rubbersheet</a:t>
            </a:r>
            <a:r>
              <a:rPr lang="en-US" sz="1400" dirty="0"/>
              <a:t>-</a:t>
            </a:r>
            <a:r>
              <a:rPr lang="en-US" sz="1400" dirty="0" err="1"/>
              <a:t>links.htm</a:t>
            </a:r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Delaunay_triangulation</a:t>
            </a:r>
            <a:endParaRPr lang="en-US" sz="1400" dirty="0"/>
          </a:p>
        </p:txBody>
      </p:sp>
      <p:pic>
        <p:nvPicPr>
          <p:cNvPr id="135170" name="Picture 2" descr="Delaunay triangulation - Wikipedia">
            <a:extLst>
              <a:ext uri="{FF2B5EF4-FFF2-40B4-BE49-F238E27FC236}">
                <a16:creationId xmlns:a16="http://schemas.microsoft.com/office/drawing/2014/main" id="{CC0999E3-FF8F-2748-A257-BF7F06B8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50" y="4247563"/>
            <a:ext cx="1907900" cy="19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76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E4F5-B989-5344-B84A-FD5AA515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MO-DOT+ High-resolution USGS Color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E5C6A-7564-724A-B41D-E8F197D6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FDFCD21-BB7A-A04B-84A8-9806AB797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621" y="2961690"/>
            <a:ext cx="30939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Red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Original MO-DOT </a:t>
            </a:r>
          </a:p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Blue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Conflated lines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327AD58-BE29-7C47-A500-DCA05D859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152299"/>
              </p:ext>
            </p:extLst>
          </p:nvPr>
        </p:nvGraphicFramePr>
        <p:xfrm>
          <a:off x="207390" y="1304925"/>
          <a:ext cx="8456612" cy="555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26" name="Bitmap Image" r:id="rId3" imgW="5638800" imgH="3702050" progId="Paint.Picture">
                  <p:embed/>
                </p:oleObj>
              </mc:Choice>
              <mc:Fallback>
                <p:oleObj name="Bitmap Image" r:id="rId3" imgW="5638800" imgH="3702050" progId="Paint.Picture">
                  <p:embed/>
                  <p:pic>
                    <p:nvPicPr>
                      <p:cNvPr id="53251" name="Object 2">
                        <a:extLst>
                          <a:ext uri="{FF2B5EF4-FFF2-40B4-BE49-F238E27FC236}">
                            <a16:creationId xmlns:a16="http://schemas.microsoft.com/office/drawing/2014/main" id="{CBD8B409-A7C4-0340-ACB5-A09AEB2628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90" y="1304925"/>
                        <a:ext cx="8456612" cy="555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742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54DB-C08D-5846-ADAA-7CACADCF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NAVSTREETS+ High-resolution USGS Color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CEE4-61D9-B04E-81EE-BEE0715A3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AD237-160B-0949-B72C-28CBCFB1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3" descr="NavTech">
            <a:extLst>
              <a:ext uri="{FF2B5EF4-FFF2-40B4-BE49-F238E27FC236}">
                <a16:creationId xmlns:a16="http://schemas.microsoft.com/office/drawing/2014/main" id="{7C12C8B9-6370-2D4B-9BAE-60EA72FDE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8" y="1482725"/>
            <a:ext cx="75247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698D3F7-4F81-E349-B0DE-D09B6C60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918" y="3570770"/>
            <a:ext cx="41390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Red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Original NAVSTREETS roads </a:t>
            </a:r>
          </a:p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Yellow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Conflated lines</a:t>
            </a:r>
          </a:p>
        </p:txBody>
      </p:sp>
    </p:spTree>
    <p:extLst>
      <p:ext uri="{BB962C8B-B14F-4D97-AF65-F5344CB8AC3E}">
        <p14:creationId xmlns:p14="http://schemas.microsoft.com/office/powerpoint/2010/main" val="3216675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4">
            <a:extLst>
              <a:ext uri="{FF2B5EF4-FFF2-40B4-BE49-F238E27FC236}">
                <a16:creationId xmlns:a16="http://schemas.microsoft.com/office/drawing/2014/main" id="{C0FCD8FF-7C9C-A04A-AD12-A2C36613921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244476"/>
            <a:ext cx="8686800" cy="1431925"/>
          </a:xfrm>
          <a:noFill/>
        </p:spPr>
        <p:txBody>
          <a:bodyPr anchor="ctr"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Conflation Results: Parcel data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CCE7DE9-D9FD-E344-B169-2A4414E2D41C}"/>
              </a:ext>
            </a:extLst>
          </p:cNvPr>
          <p:cNvGrpSpPr>
            <a:grpSpLocks/>
          </p:cNvGrpSpPr>
          <p:nvPr/>
        </p:nvGrpSpPr>
        <p:grpSpPr bwMode="auto">
          <a:xfrm>
            <a:off x="2715870" y="1558166"/>
            <a:ext cx="3040509" cy="2346425"/>
            <a:chOff x="1266" y="1962"/>
            <a:chExt cx="3150" cy="2310"/>
          </a:xfrm>
        </p:grpSpPr>
        <p:pic>
          <p:nvPicPr>
            <p:cNvPr id="59421" name="Picture 7">
              <a:extLst>
                <a:ext uri="{FF2B5EF4-FFF2-40B4-BE49-F238E27FC236}">
                  <a16:creationId xmlns:a16="http://schemas.microsoft.com/office/drawing/2014/main" id="{41B2B255-06AA-AC42-8EFC-DB6E980FB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" y="1962"/>
              <a:ext cx="3150" cy="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422" name="Group 8">
              <a:extLst>
                <a:ext uri="{FF2B5EF4-FFF2-40B4-BE49-F238E27FC236}">
                  <a16:creationId xmlns:a16="http://schemas.microsoft.com/office/drawing/2014/main" id="{609CB0AF-FBEB-3E4A-876F-3C4A81962A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2" y="2310"/>
              <a:ext cx="2522" cy="1680"/>
              <a:chOff x="1552" y="2310"/>
              <a:chExt cx="2522" cy="1680"/>
            </a:xfrm>
          </p:grpSpPr>
          <p:sp>
            <p:nvSpPr>
              <p:cNvPr id="59423" name="Oval 9">
                <a:extLst>
                  <a:ext uri="{FF2B5EF4-FFF2-40B4-BE49-F238E27FC236}">
                    <a16:creationId xmlns:a16="http://schemas.microsoft.com/office/drawing/2014/main" id="{43426474-538D-5441-BB7A-09B410A6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2377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4" name="Oval 10">
                <a:extLst>
                  <a:ext uri="{FF2B5EF4-FFF2-40B4-BE49-F238E27FC236}">
                    <a16:creationId xmlns:a16="http://schemas.microsoft.com/office/drawing/2014/main" id="{E9AF3417-7A00-054F-816E-CFCEACE75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3921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5" name="Oval 11">
                <a:extLst>
                  <a:ext uri="{FF2B5EF4-FFF2-40B4-BE49-F238E27FC236}">
                    <a16:creationId xmlns:a16="http://schemas.microsoft.com/office/drawing/2014/main" id="{66D32F57-1043-894D-82DA-45A3F3302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" y="3262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6" name="Oval 12">
                <a:extLst>
                  <a:ext uri="{FF2B5EF4-FFF2-40B4-BE49-F238E27FC236}">
                    <a16:creationId xmlns:a16="http://schemas.microsoft.com/office/drawing/2014/main" id="{0BE7CCD2-132E-AF44-914F-D20B9152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2486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7" name="Oval 13">
                <a:extLst>
                  <a:ext uri="{FF2B5EF4-FFF2-40B4-BE49-F238E27FC236}">
                    <a16:creationId xmlns:a16="http://schemas.microsoft.com/office/drawing/2014/main" id="{F24A4AF1-63EE-2C4B-83A1-06FB3035C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2737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8" name="Oval 14">
                <a:extLst>
                  <a:ext uri="{FF2B5EF4-FFF2-40B4-BE49-F238E27FC236}">
                    <a16:creationId xmlns:a16="http://schemas.microsoft.com/office/drawing/2014/main" id="{079B6ADA-7FEB-9C4B-9576-3AE0CB049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" y="239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9" name="Oval 15">
                <a:extLst>
                  <a:ext uri="{FF2B5EF4-FFF2-40B4-BE49-F238E27FC236}">
                    <a16:creationId xmlns:a16="http://schemas.microsoft.com/office/drawing/2014/main" id="{11642904-1B76-6147-BDBF-9E2E5FEC8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2" y="264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0" name="Oval 16">
                <a:extLst>
                  <a:ext uri="{FF2B5EF4-FFF2-40B4-BE49-F238E27FC236}">
                    <a16:creationId xmlns:a16="http://schemas.microsoft.com/office/drawing/2014/main" id="{083D997C-E7FD-F040-BDE8-4DE2259B8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231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1" name="Oval 17">
                <a:extLst>
                  <a:ext uri="{FF2B5EF4-FFF2-40B4-BE49-F238E27FC236}">
                    <a16:creationId xmlns:a16="http://schemas.microsoft.com/office/drawing/2014/main" id="{A81448CC-58D4-2247-BCCA-9CEB436BF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3" y="2868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2" name="Oval 18">
                <a:extLst>
                  <a:ext uri="{FF2B5EF4-FFF2-40B4-BE49-F238E27FC236}">
                    <a16:creationId xmlns:a16="http://schemas.microsoft.com/office/drawing/2014/main" id="{E10B93E4-B3A6-764A-8960-001503DAE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2934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3" name="Oval 19">
                <a:extLst>
                  <a:ext uri="{FF2B5EF4-FFF2-40B4-BE49-F238E27FC236}">
                    <a16:creationId xmlns:a16="http://schemas.microsoft.com/office/drawing/2014/main" id="{3B13D96A-3A4C-0445-B911-A6878588F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" y="3825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4" name="Oval 20">
                <a:extLst>
                  <a:ext uri="{FF2B5EF4-FFF2-40B4-BE49-F238E27FC236}">
                    <a16:creationId xmlns:a16="http://schemas.microsoft.com/office/drawing/2014/main" id="{3B676090-9F3B-134A-B6CA-634E12994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318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5" name="Oval 21">
                <a:extLst>
                  <a:ext uri="{FF2B5EF4-FFF2-40B4-BE49-F238E27FC236}">
                    <a16:creationId xmlns:a16="http://schemas.microsoft.com/office/drawing/2014/main" id="{37F526B1-4CEB-8E4E-AF6D-9F72C73E9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594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6" name="Oval 22">
                <a:extLst>
                  <a:ext uri="{FF2B5EF4-FFF2-40B4-BE49-F238E27FC236}">
                    <a16:creationId xmlns:a16="http://schemas.microsoft.com/office/drawing/2014/main" id="{308EE6BF-CEEC-9E49-BB94-57E207DDE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744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38">
            <a:extLst>
              <a:ext uri="{FF2B5EF4-FFF2-40B4-BE49-F238E27FC236}">
                <a16:creationId xmlns:a16="http://schemas.microsoft.com/office/drawing/2014/main" id="{8FFFC4CA-0076-584B-AE84-DC01AC82CC89}"/>
              </a:ext>
            </a:extLst>
          </p:cNvPr>
          <p:cNvGrpSpPr>
            <a:grpSpLocks/>
          </p:cNvGrpSpPr>
          <p:nvPr/>
        </p:nvGrpSpPr>
        <p:grpSpPr bwMode="auto">
          <a:xfrm>
            <a:off x="6242613" y="1558166"/>
            <a:ext cx="3295059" cy="2346425"/>
            <a:chOff x="4704" y="1960"/>
            <a:chExt cx="3150" cy="2310"/>
          </a:xfrm>
        </p:grpSpPr>
        <p:pic>
          <p:nvPicPr>
            <p:cNvPr id="59399" name="Picture 39">
              <a:extLst>
                <a:ext uri="{FF2B5EF4-FFF2-40B4-BE49-F238E27FC236}">
                  <a16:creationId xmlns:a16="http://schemas.microsoft.com/office/drawing/2014/main" id="{8C26046B-1211-B34D-BB31-962201248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960"/>
              <a:ext cx="3150" cy="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400" name="Group 40">
              <a:extLst>
                <a:ext uri="{FF2B5EF4-FFF2-40B4-BE49-F238E27FC236}">
                  <a16:creationId xmlns:a16="http://schemas.microsoft.com/office/drawing/2014/main" id="{6EFB29FC-3640-DA47-AA09-13F8B8483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2387"/>
              <a:ext cx="2341" cy="1613"/>
              <a:chOff x="5147" y="2387"/>
              <a:chExt cx="2341" cy="1613"/>
            </a:xfrm>
          </p:grpSpPr>
          <p:sp>
            <p:nvSpPr>
              <p:cNvPr id="59401" name="Oval 41">
                <a:extLst>
                  <a:ext uri="{FF2B5EF4-FFF2-40B4-BE49-F238E27FC236}">
                    <a16:creationId xmlns:a16="http://schemas.microsoft.com/office/drawing/2014/main" id="{8385B6F9-34E3-4D4E-851D-6AA35F096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7" y="2387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2" name="Oval 42">
                <a:extLst>
                  <a:ext uri="{FF2B5EF4-FFF2-40B4-BE49-F238E27FC236}">
                    <a16:creationId xmlns:a16="http://schemas.microsoft.com/office/drawing/2014/main" id="{22A917B7-9F30-ED48-B863-BE7B81D0B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3" y="3931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3" name="Oval 43">
                <a:extLst>
                  <a:ext uri="{FF2B5EF4-FFF2-40B4-BE49-F238E27FC236}">
                    <a16:creationId xmlns:a16="http://schemas.microsoft.com/office/drawing/2014/main" id="{882FC552-ADDA-2346-9ABB-794FD835A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" y="3272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4" name="Oval 44">
                <a:extLst>
                  <a:ext uri="{FF2B5EF4-FFF2-40B4-BE49-F238E27FC236}">
                    <a16:creationId xmlns:a16="http://schemas.microsoft.com/office/drawing/2014/main" id="{BBD9C096-6D94-374B-AE3B-C65ECE121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" y="2496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5" name="Oval 45">
                <a:extLst>
                  <a:ext uri="{FF2B5EF4-FFF2-40B4-BE49-F238E27FC236}">
                    <a16:creationId xmlns:a16="http://schemas.microsoft.com/office/drawing/2014/main" id="{1B039C33-7EB7-F742-9710-312AFF418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1" y="2747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6" name="Oval 46">
                <a:extLst>
                  <a:ext uri="{FF2B5EF4-FFF2-40B4-BE49-F238E27FC236}">
                    <a16:creationId xmlns:a16="http://schemas.microsoft.com/office/drawing/2014/main" id="{03015702-A418-4045-ACE0-F52E72E2A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7" y="2949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pic>
        <p:nvPicPr>
          <p:cNvPr id="909359" name="Picture 47">
            <a:extLst>
              <a:ext uri="{FF2B5EF4-FFF2-40B4-BE49-F238E27FC236}">
                <a16:creationId xmlns:a16="http://schemas.microsoft.com/office/drawing/2014/main" id="{A81560EF-657B-9D44-80E4-CFB15312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88" y="4092501"/>
            <a:ext cx="3819006" cy="280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477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4F1F-4D6C-3149-9E6D-71DA2DB5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Point Sets for 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49CA-6B2F-B443-B29F-31BD4FDE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4" cy="4351338"/>
          </a:xfrm>
        </p:spPr>
        <p:txBody>
          <a:bodyPr>
            <a:noAutofit/>
          </a:bodyPr>
          <a:lstStyle/>
          <a:p>
            <a:r>
              <a:rPr lang="en-US" sz="2400" dirty="0"/>
              <a:t>Sometimes one data source does not provide the exact </a:t>
            </a:r>
            <a:r>
              <a:rPr lang="en-US" sz="2400" dirty="0" err="1"/>
              <a:t>geocordinates</a:t>
            </a:r>
            <a:endParaRPr lang="en-US" sz="2400" dirty="0"/>
          </a:p>
          <a:p>
            <a:r>
              <a:rPr lang="en-US" sz="2400" dirty="0"/>
              <a:t>Find salient features from both datasets for matching</a:t>
            </a:r>
          </a:p>
          <a:p>
            <a:pPr lvl="1"/>
            <a:r>
              <a:rPr lang="en-US" sz="2000" dirty="0"/>
              <a:t>e.g., road intersections</a:t>
            </a:r>
          </a:p>
          <a:p>
            <a:r>
              <a:rPr lang="en-US" sz="2400" dirty="0"/>
              <a:t>A point pattern matching problem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9915-6D82-3A46-BD3C-707DBBEF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1045">
            <a:extLst>
              <a:ext uri="{FF2B5EF4-FFF2-40B4-BE49-F238E27FC236}">
                <a16:creationId xmlns:a16="http://schemas.microsoft.com/office/drawing/2014/main" id="{4D0DDB61-56B0-D242-BAF4-0250D0AF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26" y="2308225"/>
            <a:ext cx="33528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5AD196FC-72A3-1E4A-9CF5-8DB6082BE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029829"/>
              </p:ext>
            </p:extLst>
          </p:nvPr>
        </p:nvGraphicFramePr>
        <p:xfrm>
          <a:off x="5112026" y="3895725"/>
          <a:ext cx="2895600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0" name="Bitmap Image" r:id="rId5" imgW="2730500" imgH="2565400" progId="Paint.Picture">
                  <p:embed/>
                </p:oleObj>
              </mc:Choice>
              <mc:Fallback>
                <p:oleObj name="Bitmap Image" r:id="rId5" imgW="2730500" imgH="2565400" progId="Paint.Picture">
                  <p:embed/>
                  <p:pic>
                    <p:nvPicPr>
                      <p:cNvPr id="18434" name="Object 2">
                        <a:extLst>
                          <a:ext uri="{FF2B5EF4-FFF2-40B4-BE49-F238E27FC236}">
                            <a16:creationId xmlns:a16="http://schemas.microsoft.com/office/drawing/2014/main" id="{9CD1CC5D-AEFB-F643-9E27-B860F7EA5E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026" y="3895725"/>
                        <a:ext cx="2895600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047">
            <a:extLst>
              <a:ext uri="{FF2B5EF4-FFF2-40B4-BE49-F238E27FC236}">
                <a16:creationId xmlns:a16="http://schemas.microsoft.com/office/drawing/2014/main" id="{4957B56B-B57A-2E4F-A0D7-FDF0EF48DBED}"/>
              </a:ext>
            </a:extLst>
          </p:cNvPr>
          <p:cNvGrpSpPr>
            <a:grpSpLocks/>
          </p:cNvGrpSpPr>
          <p:nvPr/>
        </p:nvGrpSpPr>
        <p:grpSpPr bwMode="auto">
          <a:xfrm>
            <a:off x="8007626" y="2371725"/>
            <a:ext cx="914400" cy="3354388"/>
            <a:chOff x="3024" y="1440"/>
            <a:chExt cx="576" cy="2113"/>
          </a:xfrm>
        </p:grpSpPr>
        <p:sp>
          <p:nvSpPr>
            <p:cNvPr id="8" name="Line 1048">
              <a:extLst>
                <a:ext uri="{FF2B5EF4-FFF2-40B4-BE49-F238E27FC236}">
                  <a16:creationId xmlns:a16="http://schemas.microsoft.com/office/drawing/2014/main" id="{B7913F30-C723-0343-AB37-126AE6233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440"/>
              <a:ext cx="240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1049">
              <a:extLst>
                <a:ext uri="{FF2B5EF4-FFF2-40B4-BE49-F238E27FC236}">
                  <a16:creationId xmlns:a16="http://schemas.microsoft.com/office/drawing/2014/main" id="{803E0494-E205-A945-8218-91E8648D9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552"/>
              <a:ext cx="240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1050">
              <a:extLst>
                <a:ext uri="{FF2B5EF4-FFF2-40B4-BE49-F238E27FC236}">
                  <a16:creationId xmlns:a16="http://schemas.microsoft.com/office/drawing/2014/main" id="{C7EF9F47-3C7C-0F4B-A265-B3BBABA9D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440"/>
              <a:ext cx="1" cy="21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1051">
              <a:extLst>
                <a:ext uri="{FF2B5EF4-FFF2-40B4-BE49-F238E27FC236}">
                  <a16:creationId xmlns:a16="http://schemas.microsoft.com/office/drawing/2014/main" id="{CFF42863-853C-F848-A375-57C63983E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448"/>
              <a:ext cx="336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2" name="Picture 1053">
            <a:extLst>
              <a:ext uri="{FF2B5EF4-FFF2-40B4-BE49-F238E27FC236}">
                <a16:creationId xmlns:a16="http://schemas.microsoft.com/office/drawing/2014/main" id="{8FA57EF0-F146-2246-90B9-64FBDE23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64" y="1508125"/>
            <a:ext cx="231616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054">
            <a:extLst>
              <a:ext uri="{FF2B5EF4-FFF2-40B4-BE49-F238E27FC236}">
                <a16:creationId xmlns:a16="http://schemas.microsoft.com/office/drawing/2014/main" id="{3149DDC4-7928-4B47-9351-CBDA5F0EB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826" y="1600200"/>
            <a:ext cx="114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Lat / Long</a:t>
            </a:r>
          </a:p>
        </p:txBody>
      </p:sp>
      <p:sp>
        <p:nvSpPr>
          <p:cNvPr id="14" name="Text Box 1055">
            <a:extLst>
              <a:ext uri="{FF2B5EF4-FFF2-40B4-BE49-F238E27FC236}">
                <a16:creationId xmlns:a16="http://schemas.microsoft.com/office/drawing/2014/main" id="{9AA9E3CA-F898-E441-87A0-85DE9B33B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276" y="3427413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Lat / Long</a:t>
            </a:r>
          </a:p>
        </p:txBody>
      </p:sp>
      <p:sp>
        <p:nvSpPr>
          <p:cNvPr id="15" name="Oval 1056">
            <a:extLst>
              <a:ext uri="{FF2B5EF4-FFF2-40B4-BE49-F238E27FC236}">
                <a16:creationId xmlns:a16="http://schemas.microsoft.com/office/drawing/2014/main" id="{B8A5D4CF-901E-2B47-9C8F-6C871A5EE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514" y="1462088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057">
            <a:extLst>
              <a:ext uri="{FF2B5EF4-FFF2-40B4-BE49-F238E27FC236}">
                <a16:creationId xmlns:a16="http://schemas.microsoft.com/office/drawing/2014/main" id="{68327885-6801-A248-8593-B312CDA46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801" y="3424238"/>
            <a:ext cx="109538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Oval 1058">
            <a:extLst>
              <a:ext uri="{FF2B5EF4-FFF2-40B4-BE49-F238E27FC236}">
                <a16:creationId xmlns:a16="http://schemas.microsoft.com/office/drawing/2014/main" id="{63CEAC67-5527-F047-8A2E-028D34678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114" y="3852863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Oval 1059">
            <a:extLst>
              <a:ext uri="{FF2B5EF4-FFF2-40B4-BE49-F238E27FC236}">
                <a16:creationId xmlns:a16="http://schemas.microsoft.com/office/drawing/2014/main" id="{5D4529ED-5570-6A45-8664-4B4BD8D76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714" y="6596063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 Box 1060">
            <a:extLst>
              <a:ext uri="{FF2B5EF4-FFF2-40B4-BE49-F238E27FC236}">
                <a16:creationId xmlns:a16="http://schemas.microsoft.com/office/drawing/2014/main" id="{B62492D0-6313-5C4F-AF59-BB44BA70A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76" y="6096000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20" name="Text Box 1061">
            <a:extLst>
              <a:ext uri="{FF2B5EF4-FFF2-40B4-BE49-F238E27FC236}">
                <a16:creationId xmlns:a16="http://schemas.microsoft.com/office/drawing/2014/main" id="{7FBBB7D1-E6BA-4A4B-A09A-ED7E65B4F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626" y="3429000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2207B8-7771-0B4C-A413-ABE8BFB5A5CF}"/>
              </a:ext>
            </a:extLst>
          </p:cNvPr>
          <p:cNvSpPr/>
          <p:nvPr/>
        </p:nvSpPr>
        <p:spPr>
          <a:xfrm>
            <a:off x="0" y="6520934"/>
            <a:ext cx="3323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doi.org</a:t>
            </a:r>
            <a:r>
              <a:rPr lang="en-US" sz="1400" dirty="0"/>
              <a:t>/10.1145/1032222.1032231</a:t>
            </a:r>
          </a:p>
        </p:txBody>
      </p:sp>
    </p:spTree>
    <p:extLst>
      <p:ext uri="{BB962C8B-B14F-4D97-AF65-F5344CB8AC3E}">
        <p14:creationId xmlns:p14="http://schemas.microsoft.com/office/powerpoint/2010/main" val="1373278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A3234724-FE2F-DD4C-9CDE-3288F551F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75778" name="Rectangle 21">
            <a:extLst>
              <a:ext uri="{FF2B5EF4-FFF2-40B4-BE49-F238E27FC236}">
                <a16:creationId xmlns:a16="http://schemas.microsoft.com/office/drawing/2014/main" id="{3D4FDA05-672B-E545-B3BB-90CD27203D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</p:txBody>
      </p:sp>
      <p:sp>
        <p:nvSpPr>
          <p:cNvPr id="75779" name="Oval 3">
            <a:extLst>
              <a:ext uri="{FF2B5EF4-FFF2-40B4-BE49-F238E27FC236}">
                <a16:creationId xmlns:a16="http://schemas.microsoft.com/office/drawing/2014/main" id="{CBE0FB27-16F7-E74B-8226-47515159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0" name="Oval 4">
            <a:extLst>
              <a:ext uri="{FF2B5EF4-FFF2-40B4-BE49-F238E27FC236}">
                <a16:creationId xmlns:a16="http://schemas.microsoft.com/office/drawing/2014/main" id="{0A4E3923-6F09-1446-A875-9B57A257B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1" name="Oval 5">
            <a:extLst>
              <a:ext uri="{FF2B5EF4-FFF2-40B4-BE49-F238E27FC236}">
                <a16:creationId xmlns:a16="http://schemas.microsoft.com/office/drawing/2014/main" id="{A0701D2A-1B4A-8040-A131-4D8C6B533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2" name="Oval 6">
            <a:extLst>
              <a:ext uri="{FF2B5EF4-FFF2-40B4-BE49-F238E27FC236}">
                <a16:creationId xmlns:a16="http://schemas.microsoft.com/office/drawing/2014/main" id="{8C042A22-2568-4A4D-8DBD-A876E196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3" name="Oval 7">
            <a:extLst>
              <a:ext uri="{FF2B5EF4-FFF2-40B4-BE49-F238E27FC236}">
                <a16:creationId xmlns:a16="http://schemas.microsoft.com/office/drawing/2014/main" id="{F5ECC5FF-4A6A-E448-B6D2-AE527FE2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4" name="Oval 8">
            <a:extLst>
              <a:ext uri="{FF2B5EF4-FFF2-40B4-BE49-F238E27FC236}">
                <a16:creationId xmlns:a16="http://schemas.microsoft.com/office/drawing/2014/main" id="{E14C9595-A3A9-0B46-B458-C3687C3AF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5" name="Oval 9">
            <a:extLst>
              <a:ext uri="{FF2B5EF4-FFF2-40B4-BE49-F238E27FC236}">
                <a16:creationId xmlns:a16="http://schemas.microsoft.com/office/drawing/2014/main" id="{61420089-D2B6-104D-A472-ED008731F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6" name="Oval 10">
            <a:extLst>
              <a:ext uri="{FF2B5EF4-FFF2-40B4-BE49-F238E27FC236}">
                <a16:creationId xmlns:a16="http://schemas.microsoft.com/office/drawing/2014/main" id="{7EB392E1-4E5B-D747-B0E9-84E147EBC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7" name="Oval 11">
            <a:extLst>
              <a:ext uri="{FF2B5EF4-FFF2-40B4-BE49-F238E27FC236}">
                <a16:creationId xmlns:a16="http://schemas.microsoft.com/office/drawing/2014/main" id="{63866A69-BD45-3C47-8454-60C01EE32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8" name="Oval 12">
            <a:extLst>
              <a:ext uri="{FF2B5EF4-FFF2-40B4-BE49-F238E27FC236}">
                <a16:creationId xmlns:a16="http://schemas.microsoft.com/office/drawing/2014/main" id="{4B508D03-D048-A249-AB98-745F5D827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9" name="Oval 13">
            <a:extLst>
              <a:ext uri="{FF2B5EF4-FFF2-40B4-BE49-F238E27FC236}">
                <a16:creationId xmlns:a16="http://schemas.microsoft.com/office/drawing/2014/main" id="{990C945E-22F5-4848-85E2-17961BBF5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0" name="Oval 14">
            <a:extLst>
              <a:ext uri="{FF2B5EF4-FFF2-40B4-BE49-F238E27FC236}">
                <a16:creationId xmlns:a16="http://schemas.microsoft.com/office/drawing/2014/main" id="{E93FBD24-00BF-C544-9DE6-446DF8DC3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1" name="Oval 15">
            <a:extLst>
              <a:ext uri="{FF2B5EF4-FFF2-40B4-BE49-F238E27FC236}">
                <a16:creationId xmlns:a16="http://schemas.microsoft.com/office/drawing/2014/main" id="{021F73F4-30D5-E94C-99A3-C6218DE5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176" name="Oval 16">
            <a:extLst>
              <a:ext uri="{FF2B5EF4-FFF2-40B4-BE49-F238E27FC236}">
                <a16:creationId xmlns:a16="http://schemas.microsoft.com/office/drawing/2014/main" id="{75C19D15-0483-6E47-8A52-9485182F9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3" name="Oval 17">
            <a:extLst>
              <a:ext uri="{FF2B5EF4-FFF2-40B4-BE49-F238E27FC236}">
                <a16:creationId xmlns:a16="http://schemas.microsoft.com/office/drawing/2014/main" id="{508632F7-AAAF-734E-8649-08B2AF81F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178" name="Oval 18">
            <a:extLst>
              <a:ext uri="{FF2B5EF4-FFF2-40B4-BE49-F238E27FC236}">
                <a16:creationId xmlns:a16="http://schemas.microsoft.com/office/drawing/2014/main" id="{D227DE64-AA0B-3948-84E5-E9DA797F1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5" name="Oval 19">
            <a:extLst>
              <a:ext uri="{FF2B5EF4-FFF2-40B4-BE49-F238E27FC236}">
                <a16:creationId xmlns:a16="http://schemas.microsoft.com/office/drawing/2014/main" id="{77CA6C88-7E1E-504C-A3A9-02FCF8859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00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6" name="Oval 20">
            <a:extLst>
              <a:ext uri="{FF2B5EF4-FFF2-40B4-BE49-F238E27FC236}">
                <a16:creationId xmlns:a16="http://schemas.microsoft.com/office/drawing/2014/main" id="{37FEC832-11C3-AE41-9537-143E9641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81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D484A67-E560-E942-BF37-A5219EEA6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83988" name="Rectangle 21">
            <a:extLst>
              <a:ext uri="{FF2B5EF4-FFF2-40B4-BE49-F238E27FC236}">
                <a16:creationId xmlns:a16="http://schemas.microsoft.com/office/drawing/2014/main" id="{80BFD165-105E-FE41-9D43-E952E807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two random points in the second dataset</a:t>
            </a:r>
          </a:p>
        </p:txBody>
      </p:sp>
      <p:sp>
        <p:nvSpPr>
          <p:cNvPr id="77827" name="Oval 3">
            <a:extLst>
              <a:ext uri="{FF2B5EF4-FFF2-40B4-BE49-F238E27FC236}">
                <a16:creationId xmlns:a16="http://schemas.microsoft.com/office/drawing/2014/main" id="{03AAF535-5DC4-A545-B2C0-5B9BD5D4F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8" name="Oval 4">
            <a:extLst>
              <a:ext uri="{FF2B5EF4-FFF2-40B4-BE49-F238E27FC236}">
                <a16:creationId xmlns:a16="http://schemas.microsoft.com/office/drawing/2014/main" id="{AABFF140-DCAC-B64F-AF62-7F3074AEE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6F2BBE96-68A2-7041-9D0A-E5DF479F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40C68619-EF51-E244-AE21-AA9E6BE5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6DFC0750-5E59-7749-885D-A8B23B8B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9EB51C52-0A59-6240-8F5F-0C64727F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47214281-536B-2F45-B2E9-C2F16B352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EDF469DE-44C4-3448-825D-CEEA4BF2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1AC74F3A-5B41-CA41-8EC7-4C815F01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1330C852-0D44-FB4A-A978-1B3D6FD6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39107CA7-38F2-9C41-89B3-BCEFDD1A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8" name="Oval 14">
            <a:extLst>
              <a:ext uri="{FF2B5EF4-FFF2-40B4-BE49-F238E27FC236}">
                <a16:creationId xmlns:a16="http://schemas.microsoft.com/office/drawing/2014/main" id="{625A58FC-786B-6648-9B90-67C0F944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9" name="Oval 15">
            <a:extLst>
              <a:ext uri="{FF2B5EF4-FFF2-40B4-BE49-F238E27FC236}">
                <a16:creationId xmlns:a16="http://schemas.microsoft.com/office/drawing/2014/main" id="{F2524B62-4B1D-5642-8F3C-843B8A88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0" name="Oval 16">
            <a:extLst>
              <a:ext uri="{FF2B5EF4-FFF2-40B4-BE49-F238E27FC236}">
                <a16:creationId xmlns:a16="http://schemas.microsoft.com/office/drawing/2014/main" id="{50F1A38C-7D2D-8A46-9A9E-D9DFA515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1" name="Oval 17">
            <a:extLst>
              <a:ext uri="{FF2B5EF4-FFF2-40B4-BE49-F238E27FC236}">
                <a16:creationId xmlns:a16="http://schemas.microsoft.com/office/drawing/2014/main" id="{6232997E-AEAD-0B4B-9496-F936E2E4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2" name="Oval 18">
            <a:extLst>
              <a:ext uri="{FF2B5EF4-FFF2-40B4-BE49-F238E27FC236}">
                <a16:creationId xmlns:a16="http://schemas.microsoft.com/office/drawing/2014/main" id="{D1F1D693-5952-564B-AF58-97B3D08C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67200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3" name="Oval 19">
            <a:extLst>
              <a:ext uri="{FF2B5EF4-FFF2-40B4-BE49-F238E27FC236}">
                <a16:creationId xmlns:a16="http://schemas.microsoft.com/office/drawing/2014/main" id="{7444A0D7-93D3-EE42-90BB-86BCE39CC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00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4" name="Oval 20">
            <a:extLst>
              <a:ext uri="{FF2B5EF4-FFF2-40B4-BE49-F238E27FC236}">
                <a16:creationId xmlns:a16="http://schemas.microsoft.com/office/drawing/2014/main" id="{80C606E8-17D7-AD4C-B739-AB872D0B1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81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2230" name="Line 22">
            <a:extLst>
              <a:ext uri="{FF2B5EF4-FFF2-40B4-BE49-F238E27FC236}">
                <a16:creationId xmlns:a16="http://schemas.microsoft.com/office/drawing/2014/main" id="{C6523412-586C-B048-866D-126BA98E3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495800"/>
            <a:ext cx="3352800" cy="685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2231" name="Line 23">
            <a:extLst>
              <a:ext uri="{FF2B5EF4-FFF2-40B4-BE49-F238E27FC236}">
                <a16:creationId xmlns:a16="http://schemas.microsoft.com/office/drawing/2014/main" id="{95222D13-2369-DC48-8F81-38196BC26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200400"/>
            <a:ext cx="3352800" cy="685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6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D3F1-E83A-F042-BF9A-142027C7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7A70D-8DBF-C74F-B2B3-A14791B7C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67470" cy="4351338"/>
          </a:xfrm>
        </p:spPr>
        <p:txBody>
          <a:bodyPr/>
          <a:lstStyle/>
          <a:p>
            <a:r>
              <a:rPr lang="en-US" dirty="0"/>
              <a:t>Output a class map for each pixel (here: dog vs background)</a:t>
            </a:r>
          </a:p>
          <a:p>
            <a:r>
              <a:rPr lang="en-US" dirty="0"/>
              <a:t>Also,</a:t>
            </a:r>
            <a:r>
              <a:rPr lang="en-US" b="1" dirty="0"/>
              <a:t> instance segmentation</a:t>
            </a:r>
            <a:r>
              <a:rPr lang="en-US" dirty="0"/>
              <a:t>: specify each object instance as well (two dogs have different instances)</a:t>
            </a:r>
          </a:p>
          <a:p>
            <a:pPr lvl="1"/>
            <a:r>
              <a:rPr lang="en-US" dirty="0"/>
              <a:t>This can be done through </a:t>
            </a:r>
            <a:r>
              <a:rPr lang="en-US" b="1" dirty="0"/>
              <a:t>object detection</a:t>
            </a:r>
            <a:r>
              <a:rPr lang="en-US" dirty="0"/>
              <a:t> + </a:t>
            </a:r>
            <a:r>
              <a:rPr lang="en-US" b="1" dirty="0"/>
              <a:t>segmentation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4620-1CF8-704D-8BF9-023BA628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68565E-AFF2-4347-8CBF-AE3CBBDB5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51" y="2121970"/>
            <a:ext cx="6084957" cy="38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46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D484A67-E560-E942-BF37-A5219EEA6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83988" name="Rectangle 21">
            <a:extLst>
              <a:ext uri="{FF2B5EF4-FFF2-40B4-BE49-F238E27FC236}">
                <a16:creationId xmlns:a16="http://schemas.microsoft.com/office/drawing/2014/main" id="{80BFD165-105E-FE41-9D43-E952E807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two random points in the second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Apply the same transformation all points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Calculate the number of matches</a:t>
            </a: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Complexity is very high!</a:t>
            </a:r>
          </a:p>
        </p:txBody>
      </p:sp>
      <p:sp>
        <p:nvSpPr>
          <p:cNvPr id="77827" name="Oval 3">
            <a:extLst>
              <a:ext uri="{FF2B5EF4-FFF2-40B4-BE49-F238E27FC236}">
                <a16:creationId xmlns:a16="http://schemas.microsoft.com/office/drawing/2014/main" id="{03AAF535-5DC4-A545-B2C0-5B9BD5D4F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8" name="Oval 4">
            <a:extLst>
              <a:ext uri="{FF2B5EF4-FFF2-40B4-BE49-F238E27FC236}">
                <a16:creationId xmlns:a16="http://schemas.microsoft.com/office/drawing/2014/main" id="{AABFF140-DCAC-B64F-AF62-7F3074AEE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6F2BBE96-68A2-7041-9D0A-E5DF479F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40C68619-EF51-E244-AE21-AA9E6BE5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6DFC0750-5E59-7749-885D-A8B23B8B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9EB51C52-0A59-6240-8F5F-0C64727F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47214281-536B-2F45-B2E9-C2F16B352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EDF469DE-44C4-3448-825D-CEEA4BF2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1AC74F3A-5B41-CA41-8EC7-4C815F01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1330C852-0D44-FB4A-A978-1B3D6FD6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39107CA7-38F2-9C41-89B3-BCEFDD1A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8" name="Oval 14">
            <a:extLst>
              <a:ext uri="{FF2B5EF4-FFF2-40B4-BE49-F238E27FC236}">
                <a16:creationId xmlns:a16="http://schemas.microsoft.com/office/drawing/2014/main" id="{625A58FC-786B-6648-9B90-67C0F944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9" name="Oval 15">
            <a:extLst>
              <a:ext uri="{FF2B5EF4-FFF2-40B4-BE49-F238E27FC236}">
                <a16:creationId xmlns:a16="http://schemas.microsoft.com/office/drawing/2014/main" id="{F2524B62-4B1D-5642-8F3C-843B8A88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739" y="43665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0" name="Oval 16">
            <a:extLst>
              <a:ext uri="{FF2B5EF4-FFF2-40B4-BE49-F238E27FC236}">
                <a16:creationId xmlns:a16="http://schemas.microsoft.com/office/drawing/2014/main" id="{50F1A38C-7D2D-8A46-9A9E-D9DFA515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3833191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1" name="Oval 17">
            <a:extLst>
              <a:ext uri="{FF2B5EF4-FFF2-40B4-BE49-F238E27FC236}">
                <a16:creationId xmlns:a16="http://schemas.microsoft.com/office/drawing/2014/main" id="{6232997E-AEAD-0B4B-9496-F936E2E4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739" y="49761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2" name="Oval 18">
            <a:extLst>
              <a:ext uri="{FF2B5EF4-FFF2-40B4-BE49-F238E27FC236}">
                <a16:creationId xmlns:a16="http://schemas.microsoft.com/office/drawing/2014/main" id="{D1F1D693-5952-564B-AF58-97B3D08C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4976191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3" name="Oval 19">
            <a:extLst>
              <a:ext uri="{FF2B5EF4-FFF2-40B4-BE49-F238E27FC236}">
                <a16:creationId xmlns:a16="http://schemas.microsoft.com/office/drawing/2014/main" id="{7444A0D7-93D3-EE42-90BB-86BCE39CC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55095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4" name="Oval 20">
            <a:extLst>
              <a:ext uri="{FF2B5EF4-FFF2-40B4-BE49-F238E27FC236}">
                <a16:creationId xmlns:a16="http://schemas.microsoft.com/office/drawing/2014/main" id="{80C606E8-17D7-AD4C-B739-AB872D0B1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39" y="42903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E7C71-0854-8F43-8587-7A19230B36CF}"/>
              </a:ext>
            </a:extLst>
          </p:cNvPr>
          <p:cNvSpPr txBox="1"/>
          <p:nvPr/>
        </p:nvSpPr>
        <p:spPr>
          <a:xfrm>
            <a:off x="1208635" y="3904926"/>
            <a:ext cx="47455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Repeat until every point has a match</a:t>
            </a:r>
          </a:p>
        </p:txBody>
      </p:sp>
    </p:spTree>
    <p:extLst>
      <p:ext uri="{BB962C8B-B14F-4D97-AF65-F5344CB8AC3E}">
        <p14:creationId xmlns:p14="http://schemas.microsoft.com/office/powerpoint/2010/main" val="2853617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E506DF53-FA69-3A4C-AC01-39320487F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Connectivity</a:t>
            </a:r>
          </a:p>
        </p:txBody>
      </p:sp>
      <p:sp>
        <p:nvSpPr>
          <p:cNvPr id="871428" name="Text Box 4">
            <a:extLst>
              <a:ext uri="{FF2B5EF4-FFF2-40B4-BE49-F238E27FC236}">
                <a16:creationId xmlns:a16="http://schemas.microsoft.com/office/drawing/2014/main" id="{3D0A41C9-5F8E-FB40-B4A4-E2D020E46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7150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Light Green: Impossible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 </a:t>
            </a:r>
          </a:p>
        </p:txBody>
      </p:sp>
      <p:pic>
        <p:nvPicPr>
          <p:cNvPr id="83971" name="Picture 5" descr="network1_small_examples">
            <a:extLst>
              <a:ext uri="{FF2B5EF4-FFF2-40B4-BE49-F238E27FC236}">
                <a16:creationId xmlns:a16="http://schemas.microsoft.com/office/drawing/2014/main" id="{8D327739-7D9E-9846-9DE2-32294056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6" descr="network2_small_examples">
            <a:extLst>
              <a:ext uri="{FF2B5EF4-FFF2-40B4-BE49-F238E27FC236}">
                <a16:creationId xmlns:a16="http://schemas.microsoft.com/office/drawing/2014/main" id="{E8A327A7-C483-9D45-897F-9E71C24A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Oval 7">
            <a:extLst>
              <a:ext uri="{FF2B5EF4-FFF2-40B4-BE49-F238E27FC236}">
                <a16:creationId xmlns:a16="http://schemas.microsoft.com/office/drawing/2014/main" id="{461AF3BE-C24E-7E4F-A097-CA8FF4F12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974" name="Text Box 8">
            <a:extLst>
              <a:ext uri="{FF2B5EF4-FFF2-40B4-BE49-F238E27FC236}">
                <a16:creationId xmlns:a16="http://schemas.microsoft.com/office/drawing/2014/main" id="{27012E39-8ABE-D345-AF03-5C1E7BC0A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855913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DB93FC59-F6EF-F847-B12E-13FDC39E9C11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743200"/>
            <a:ext cx="3810000" cy="2667000"/>
            <a:chOff x="3264" y="1728"/>
            <a:chExt cx="2400" cy="1680"/>
          </a:xfrm>
        </p:grpSpPr>
        <p:sp>
          <p:nvSpPr>
            <p:cNvPr id="83993" name="Oval 10">
              <a:extLst>
                <a:ext uri="{FF2B5EF4-FFF2-40B4-BE49-F238E27FC236}">
                  <a16:creationId xmlns:a16="http://schemas.microsoft.com/office/drawing/2014/main" id="{4CC843EE-EE7D-934C-96FB-E8AB68064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4" name="Oval 11">
              <a:extLst>
                <a:ext uri="{FF2B5EF4-FFF2-40B4-BE49-F238E27FC236}">
                  <a16:creationId xmlns:a16="http://schemas.microsoft.com/office/drawing/2014/main" id="{1BE0D175-F36A-9643-B0FD-28578D0EF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5" name="Oval 12">
              <a:extLst>
                <a:ext uri="{FF2B5EF4-FFF2-40B4-BE49-F238E27FC236}">
                  <a16:creationId xmlns:a16="http://schemas.microsoft.com/office/drawing/2014/main" id="{F7C080D8-0FCD-1541-8971-32166B615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40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6" name="Oval 13">
              <a:extLst>
                <a:ext uri="{FF2B5EF4-FFF2-40B4-BE49-F238E27FC236}">
                  <a16:creationId xmlns:a16="http://schemas.microsoft.com/office/drawing/2014/main" id="{C1AFBBB9-E5F1-7545-B81A-A05DFEBC0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7" name="Oval 14">
              <a:extLst>
                <a:ext uri="{FF2B5EF4-FFF2-40B4-BE49-F238E27FC236}">
                  <a16:creationId xmlns:a16="http://schemas.microsoft.com/office/drawing/2014/main" id="{3C3F8874-A361-7545-ACAF-C6A701982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8" name="Oval 15">
              <a:extLst>
                <a:ext uri="{FF2B5EF4-FFF2-40B4-BE49-F238E27FC236}">
                  <a16:creationId xmlns:a16="http://schemas.microsoft.com/office/drawing/2014/main" id="{259EF4F8-0B30-FA49-8ACF-B43133188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9" name="Oval 16">
              <a:extLst>
                <a:ext uri="{FF2B5EF4-FFF2-40B4-BE49-F238E27FC236}">
                  <a16:creationId xmlns:a16="http://schemas.microsoft.com/office/drawing/2014/main" id="{64B93AC5-C8F8-4A40-B6B0-9FE007EA8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0" name="Oval 17">
              <a:extLst>
                <a:ext uri="{FF2B5EF4-FFF2-40B4-BE49-F238E27FC236}">
                  <a16:creationId xmlns:a16="http://schemas.microsoft.com/office/drawing/2014/main" id="{7B9C58D2-6701-7741-9E6A-5E9E3AB97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1" name="Oval 18">
              <a:extLst>
                <a:ext uri="{FF2B5EF4-FFF2-40B4-BE49-F238E27FC236}">
                  <a16:creationId xmlns:a16="http://schemas.microsoft.com/office/drawing/2014/main" id="{915DB03F-4B8B-7C46-B597-8B40F7E14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2" name="Oval 19">
              <a:extLst>
                <a:ext uri="{FF2B5EF4-FFF2-40B4-BE49-F238E27FC236}">
                  <a16:creationId xmlns:a16="http://schemas.microsoft.com/office/drawing/2014/main" id="{8DA8FA84-3CC7-8C4C-B531-120041E8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3" name="Oval 20">
              <a:extLst>
                <a:ext uri="{FF2B5EF4-FFF2-40B4-BE49-F238E27FC236}">
                  <a16:creationId xmlns:a16="http://schemas.microsoft.com/office/drawing/2014/main" id="{C5D792E3-D719-B54A-8DAE-45CEAD22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4" name="Oval 21">
              <a:extLst>
                <a:ext uri="{FF2B5EF4-FFF2-40B4-BE49-F238E27FC236}">
                  <a16:creationId xmlns:a16="http://schemas.microsoft.com/office/drawing/2014/main" id="{87AA11D4-5804-A84C-B4D8-69F0F9910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177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5" name="Oval 22">
              <a:extLst>
                <a:ext uri="{FF2B5EF4-FFF2-40B4-BE49-F238E27FC236}">
                  <a16:creationId xmlns:a16="http://schemas.microsoft.com/office/drawing/2014/main" id="{2F0E7773-D37B-9A4D-B65A-648BBBEF4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6" name="Oval 23">
              <a:extLst>
                <a:ext uri="{FF2B5EF4-FFF2-40B4-BE49-F238E27FC236}">
                  <a16:creationId xmlns:a16="http://schemas.microsoft.com/office/drawing/2014/main" id="{E5DC4A7C-8AA0-7C4A-B200-F9AEEACE7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7" name="Oval 24">
              <a:extLst>
                <a:ext uri="{FF2B5EF4-FFF2-40B4-BE49-F238E27FC236}">
                  <a16:creationId xmlns:a16="http://schemas.microsoft.com/office/drawing/2014/main" id="{7C4EB632-57F3-254F-876D-768530616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71449" name="Text Box 25">
            <a:extLst>
              <a:ext uri="{FF2B5EF4-FFF2-40B4-BE49-F238E27FC236}">
                <a16:creationId xmlns:a16="http://schemas.microsoft.com/office/drawing/2014/main" id="{12A0CB59-EAC0-A347-A1F6-7004E39F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6096000"/>
            <a:ext cx="4432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Orange: Possible candidates for P</a:t>
            </a:r>
            <a:r>
              <a:rPr lang="en-US" altLang="en-US" sz="24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3" name="Group 26">
            <a:extLst>
              <a:ext uri="{FF2B5EF4-FFF2-40B4-BE49-F238E27FC236}">
                <a16:creationId xmlns:a16="http://schemas.microsoft.com/office/drawing/2014/main" id="{A10FD062-7F6C-C24C-ADD6-F9D2B64B9103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4495800" cy="2514600"/>
            <a:chOff x="2928" y="1776"/>
            <a:chExt cx="2832" cy="1584"/>
          </a:xfrm>
        </p:grpSpPr>
        <p:sp>
          <p:nvSpPr>
            <p:cNvPr id="83978" name="Oval 27">
              <a:extLst>
                <a:ext uri="{FF2B5EF4-FFF2-40B4-BE49-F238E27FC236}">
                  <a16:creationId xmlns:a16="http://schemas.microsoft.com/office/drawing/2014/main" id="{89447F98-DEDD-FC4E-9881-CAFA7FB72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96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79" name="Oval 28">
              <a:extLst>
                <a:ext uri="{FF2B5EF4-FFF2-40B4-BE49-F238E27FC236}">
                  <a16:creationId xmlns:a16="http://schemas.microsoft.com/office/drawing/2014/main" id="{7E7CE85E-D156-2742-8C71-5C32E82DF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0" name="Oval 29">
              <a:extLst>
                <a:ext uri="{FF2B5EF4-FFF2-40B4-BE49-F238E27FC236}">
                  <a16:creationId xmlns:a16="http://schemas.microsoft.com/office/drawing/2014/main" id="{F84D96EF-3C45-3342-9AEB-C81E1790D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1" name="Oval 30">
              <a:extLst>
                <a:ext uri="{FF2B5EF4-FFF2-40B4-BE49-F238E27FC236}">
                  <a16:creationId xmlns:a16="http://schemas.microsoft.com/office/drawing/2014/main" id="{4D32ED59-601C-AB4F-8BB2-027EB549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2" name="Oval 31">
              <a:extLst>
                <a:ext uri="{FF2B5EF4-FFF2-40B4-BE49-F238E27FC236}">
                  <a16:creationId xmlns:a16="http://schemas.microsoft.com/office/drawing/2014/main" id="{9134AE6C-34FD-EA41-A24C-350EE087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3" name="Oval 32">
              <a:extLst>
                <a:ext uri="{FF2B5EF4-FFF2-40B4-BE49-F238E27FC236}">
                  <a16:creationId xmlns:a16="http://schemas.microsoft.com/office/drawing/2014/main" id="{99B0D487-92DA-E748-BC08-9A3A31A20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4" name="Oval 33">
              <a:extLst>
                <a:ext uri="{FF2B5EF4-FFF2-40B4-BE49-F238E27FC236}">
                  <a16:creationId xmlns:a16="http://schemas.microsoft.com/office/drawing/2014/main" id="{D2A98077-C35C-2A45-9D91-B49278DF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88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5" name="Oval 34">
              <a:extLst>
                <a:ext uri="{FF2B5EF4-FFF2-40B4-BE49-F238E27FC236}">
                  <a16:creationId xmlns:a16="http://schemas.microsoft.com/office/drawing/2014/main" id="{E1FDAE6C-8DAA-CC43-AEDC-23EF8416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6" name="Oval 35">
              <a:extLst>
                <a:ext uri="{FF2B5EF4-FFF2-40B4-BE49-F238E27FC236}">
                  <a16:creationId xmlns:a16="http://schemas.microsoft.com/office/drawing/2014/main" id="{3D293C20-1A63-B047-A9F5-7E413860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7" name="Oval 36">
              <a:extLst>
                <a:ext uri="{FF2B5EF4-FFF2-40B4-BE49-F238E27FC236}">
                  <a16:creationId xmlns:a16="http://schemas.microsoft.com/office/drawing/2014/main" id="{C47A6191-64F2-3B41-8342-5ACFBACE2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49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8" name="Oval 37">
              <a:extLst>
                <a:ext uri="{FF2B5EF4-FFF2-40B4-BE49-F238E27FC236}">
                  <a16:creationId xmlns:a16="http://schemas.microsoft.com/office/drawing/2014/main" id="{04A4A15F-E08C-B24D-9D7A-CAE716238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64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9" name="Oval 38">
              <a:extLst>
                <a:ext uri="{FF2B5EF4-FFF2-40B4-BE49-F238E27FC236}">
                  <a16:creationId xmlns:a16="http://schemas.microsoft.com/office/drawing/2014/main" id="{9AD4F947-F8AA-D64E-9D40-51509A10B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0" name="Oval 39">
              <a:extLst>
                <a:ext uri="{FF2B5EF4-FFF2-40B4-BE49-F238E27FC236}">
                  <a16:creationId xmlns:a16="http://schemas.microsoft.com/office/drawing/2014/main" id="{7DE5BE26-1C3D-BB40-B1CF-086CA7FD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1" name="Oval 40">
              <a:extLst>
                <a:ext uri="{FF2B5EF4-FFF2-40B4-BE49-F238E27FC236}">
                  <a16:creationId xmlns:a16="http://schemas.microsoft.com/office/drawing/2014/main" id="{95EBCF34-D17D-004B-AC3E-35643BAF5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16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2" name="Oval 41">
              <a:extLst>
                <a:ext uri="{FF2B5EF4-FFF2-40B4-BE49-F238E27FC236}">
                  <a16:creationId xmlns:a16="http://schemas.microsoft.com/office/drawing/2014/main" id="{D0EAD5AB-6E95-E640-9AB5-F430104EA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9DE85236-7D04-6046-8BA0-C1E66ECBF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Orientation</a:t>
            </a:r>
          </a:p>
        </p:txBody>
      </p:sp>
      <p:sp>
        <p:nvSpPr>
          <p:cNvPr id="872452" name="Text Box 4">
            <a:extLst>
              <a:ext uri="{FF2B5EF4-FFF2-40B4-BE49-F238E27FC236}">
                <a16:creationId xmlns:a16="http://schemas.microsoft.com/office/drawing/2014/main" id="{6AFF2A07-A632-BC45-8166-D0CEBEBB4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5715000"/>
            <a:ext cx="4432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Orange: Possible candidates for P</a:t>
            </a:r>
            <a:r>
              <a:rPr lang="en-US" altLang="en-US" sz="24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72453" name="Text Box 5">
            <a:extLst>
              <a:ext uri="{FF2B5EF4-FFF2-40B4-BE49-F238E27FC236}">
                <a16:creationId xmlns:a16="http://schemas.microsoft.com/office/drawing/2014/main" id="{445A837C-249F-CB47-931C-6E150EE94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172200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Light Green: Impossible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6020" name="Picture 6" descr="network1_small_examples">
            <a:extLst>
              <a:ext uri="{FF2B5EF4-FFF2-40B4-BE49-F238E27FC236}">
                <a16:creationId xmlns:a16="http://schemas.microsoft.com/office/drawing/2014/main" id="{909A0276-16B1-554B-9BC9-F8792E46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7" descr="network2_small_examples">
            <a:extLst>
              <a:ext uri="{FF2B5EF4-FFF2-40B4-BE49-F238E27FC236}">
                <a16:creationId xmlns:a16="http://schemas.microsoft.com/office/drawing/2014/main" id="{0B9761B9-932C-E344-957D-56D04CAF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Oval 8">
            <a:extLst>
              <a:ext uri="{FF2B5EF4-FFF2-40B4-BE49-F238E27FC236}">
                <a16:creationId xmlns:a16="http://schemas.microsoft.com/office/drawing/2014/main" id="{E5C743D0-D335-A149-A7AA-6CBD09264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23" name="Text Box 9">
            <a:extLst>
              <a:ext uri="{FF2B5EF4-FFF2-40B4-BE49-F238E27FC236}">
                <a16:creationId xmlns:a16="http://schemas.microsoft.com/office/drawing/2014/main" id="{67EFAEB4-EF10-E646-85FB-352EED46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855913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F07DD47-627A-B341-8D27-A71DD5C38FF0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1371600" cy="1752600"/>
            <a:chOff x="2928" y="1776"/>
            <a:chExt cx="864" cy="1104"/>
          </a:xfrm>
        </p:grpSpPr>
        <p:sp>
          <p:nvSpPr>
            <p:cNvPr id="86050" name="Oval 11">
              <a:extLst>
                <a:ext uri="{FF2B5EF4-FFF2-40B4-BE49-F238E27FC236}">
                  <a16:creationId xmlns:a16="http://schemas.microsoft.com/office/drawing/2014/main" id="{73EB6AB0-99FC-9F48-B4CB-89A2C4499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96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51" name="Oval 12">
              <a:extLst>
                <a:ext uri="{FF2B5EF4-FFF2-40B4-BE49-F238E27FC236}">
                  <a16:creationId xmlns:a16="http://schemas.microsoft.com/office/drawing/2014/main" id="{502629A1-3B97-F149-BFEB-0C1075189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52" name="Oval 13">
              <a:extLst>
                <a:ext uri="{FF2B5EF4-FFF2-40B4-BE49-F238E27FC236}">
                  <a16:creationId xmlns:a16="http://schemas.microsoft.com/office/drawing/2014/main" id="{85BDA09E-FA7E-8342-98E0-1D9F9587A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4874BA9A-32A9-E946-98C3-650E6C07B2F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743200"/>
            <a:ext cx="4572000" cy="2667000"/>
            <a:chOff x="2880" y="1728"/>
            <a:chExt cx="2880" cy="1680"/>
          </a:xfrm>
        </p:grpSpPr>
        <p:sp>
          <p:nvSpPr>
            <p:cNvPr id="86026" name="Oval 15">
              <a:extLst>
                <a:ext uri="{FF2B5EF4-FFF2-40B4-BE49-F238E27FC236}">
                  <a16:creationId xmlns:a16="http://schemas.microsoft.com/office/drawing/2014/main" id="{16B1FCE7-5508-8646-A96B-2637F6C1A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7" name="Oval 16">
              <a:extLst>
                <a:ext uri="{FF2B5EF4-FFF2-40B4-BE49-F238E27FC236}">
                  <a16:creationId xmlns:a16="http://schemas.microsoft.com/office/drawing/2014/main" id="{E242BBA8-E9D3-4A43-B3C1-D0491EFC4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8" name="Oval 17">
              <a:extLst>
                <a:ext uri="{FF2B5EF4-FFF2-40B4-BE49-F238E27FC236}">
                  <a16:creationId xmlns:a16="http://schemas.microsoft.com/office/drawing/2014/main" id="{C8376335-8A5D-AA46-880D-2E85C1834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40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9" name="Oval 18">
              <a:extLst>
                <a:ext uri="{FF2B5EF4-FFF2-40B4-BE49-F238E27FC236}">
                  <a16:creationId xmlns:a16="http://schemas.microsoft.com/office/drawing/2014/main" id="{C5C76E86-48FB-D74C-B63B-1DD34001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0" name="Oval 19">
              <a:extLst>
                <a:ext uri="{FF2B5EF4-FFF2-40B4-BE49-F238E27FC236}">
                  <a16:creationId xmlns:a16="http://schemas.microsoft.com/office/drawing/2014/main" id="{032D6B4A-A2F8-4B46-AFDB-A56C3A598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1" name="Oval 20">
              <a:extLst>
                <a:ext uri="{FF2B5EF4-FFF2-40B4-BE49-F238E27FC236}">
                  <a16:creationId xmlns:a16="http://schemas.microsoft.com/office/drawing/2014/main" id="{9C5EACC0-38A4-4F4B-8762-21D4DCEA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2" name="Oval 21">
              <a:extLst>
                <a:ext uri="{FF2B5EF4-FFF2-40B4-BE49-F238E27FC236}">
                  <a16:creationId xmlns:a16="http://schemas.microsoft.com/office/drawing/2014/main" id="{CB1A7FC3-0EE5-D74F-B9EC-9DADD9C28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3" name="Oval 22">
              <a:extLst>
                <a:ext uri="{FF2B5EF4-FFF2-40B4-BE49-F238E27FC236}">
                  <a16:creationId xmlns:a16="http://schemas.microsoft.com/office/drawing/2014/main" id="{AEE45A75-AB4D-1945-B471-4F07341A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4" name="Oval 23">
              <a:extLst>
                <a:ext uri="{FF2B5EF4-FFF2-40B4-BE49-F238E27FC236}">
                  <a16:creationId xmlns:a16="http://schemas.microsoft.com/office/drawing/2014/main" id="{53851578-003B-7440-98FD-6B4026F7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5" name="Oval 24">
              <a:extLst>
                <a:ext uri="{FF2B5EF4-FFF2-40B4-BE49-F238E27FC236}">
                  <a16:creationId xmlns:a16="http://schemas.microsoft.com/office/drawing/2014/main" id="{D43E45DD-D8D9-5349-B970-2CA76BAE5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6" name="Oval 25">
              <a:extLst>
                <a:ext uri="{FF2B5EF4-FFF2-40B4-BE49-F238E27FC236}">
                  <a16:creationId xmlns:a16="http://schemas.microsoft.com/office/drawing/2014/main" id="{5074E760-2DCD-6F42-9268-E03A6CEA5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7" name="Oval 26">
              <a:extLst>
                <a:ext uri="{FF2B5EF4-FFF2-40B4-BE49-F238E27FC236}">
                  <a16:creationId xmlns:a16="http://schemas.microsoft.com/office/drawing/2014/main" id="{4F0694B3-50D4-DD44-B137-3D76CBF6C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177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8" name="Oval 27">
              <a:extLst>
                <a:ext uri="{FF2B5EF4-FFF2-40B4-BE49-F238E27FC236}">
                  <a16:creationId xmlns:a16="http://schemas.microsoft.com/office/drawing/2014/main" id="{473844ED-CB00-FF42-993F-FB927867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9" name="Oval 28">
              <a:extLst>
                <a:ext uri="{FF2B5EF4-FFF2-40B4-BE49-F238E27FC236}">
                  <a16:creationId xmlns:a16="http://schemas.microsoft.com/office/drawing/2014/main" id="{37E6D2D0-5057-024B-93B8-65EFDC00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0" name="Oval 29">
              <a:extLst>
                <a:ext uri="{FF2B5EF4-FFF2-40B4-BE49-F238E27FC236}">
                  <a16:creationId xmlns:a16="http://schemas.microsoft.com/office/drawing/2014/main" id="{B4D7D5A0-C0DD-1A48-BBD6-6D0AA40CC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1" name="Oval 30">
              <a:extLst>
                <a:ext uri="{FF2B5EF4-FFF2-40B4-BE49-F238E27FC236}">
                  <a16:creationId xmlns:a16="http://schemas.microsoft.com/office/drawing/2014/main" id="{C1F4D289-6CCB-DC4A-9EC6-A684D514B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2" name="Oval 31">
              <a:extLst>
                <a:ext uri="{FF2B5EF4-FFF2-40B4-BE49-F238E27FC236}">
                  <a16:creationId xmlns:a16="http://schemas.microsoft.com/office/drawing/2014/main" id="{2A5D6D12-97D1-F948-A271-64805CB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3" name="Oval 32">
              <a:extLst>
                <a:ext uri="{FF2B5EF4-FFF2-40B4-BE49-F238E27FC236}">
                  <a16:creationId xmlns:a16="http://schemas.microsoft.com/office/drawing/2014/main" id="{BDD00820-0A5B-2A41-88E1-56E339F8C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4" name="Oval 33">
              <a:extLst>
                <a:ext uri="{FF2B5EF4-FFF2-40B4-BE49-F238E27FC236}">
                  <a16:creationId xmlns:a16="http://schemas.microsoft.com/office/drawing/2014/main" id="{A35746AF-6E7F-A94D-BC6F-9026CEFCC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5" name="Oval 34">
              <a:extLst>
                <a:ext uri="{FF2B5EF4-FFF2-40B4-BE49-F238E27FC236}">
                  <a16:creationId xmlns:a16="http://schemas.microsoft.com/office/drawing/2014/main" id="{9A8B0C77-2D7F-A346-8592-E06967AE2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8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6" name="Oval 35">
              <a:extLst>
                <a:ext uri="{FF2B5EF4-FFF2-40B4-BE49-F238E27FC236}">
                  <a16:creationId xmlns:a16="http://schemas.microsoft.com/office/drawing/2014/main" id="{A747D670-4DFE-A64C-B039-7B3C98431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88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7" name="Oval 36">
              <a:extLst>
                <a:ext uri="{FF2B5EF4-FFF2-40B4-BE49-F238E27FC236}">
                  <a16:creationId xmlns:a16="http://schemas.microsoft.com/office/drawing/2014/main" id="{FA7B56E3-1B47-9D4B-AFCD-128FBD8D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8" name="Oval 37">
              <a:extLst>
                <a:ext uri="{FF2B5EF4-FFF2-40B4-BE49-F238E27FC236}">
                  <a16:creationId xmlns:a16="http://schemas.microsoft.com/office/drawing/2014/main" id="{E39F9C77-E7B6-2A43-AE16-B9901D312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32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9" name="Oval 38">
              <a:extLst>
                <a:ext uri="{FF2B5EF4-FFF2-40B4-BE49-F238E27FC236}">
                  <a16:creationId xmlns:a16="http://schemas.microsoft.com/office/drawing/2014/main" id="{FD4C2604-7ABA-494F-9B56-AAEF96DB4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44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B90E2AF8-F5AB-FE40-81FA-FA23A5830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Angles between Points</a:t>
            </a:r>
          </a:p>
        </p:txBody>
      </p:sp>
      <p:sp>
        <p:nvSpPr>
          <p:cNvPr id="873476" name="Text Box 4">
            <a:extLst>
              <a:ext uri="{FF2B5EF4-FFF2-40B4-BE49-F238E27FC236}">
                <a16:creationId xmlns:a16="http://schemas.microsoft.com/office/drawing/2014/main" id="{8A68F9B7-5E47-4F4B-9625-1E8A2CF1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4" y="5715000"/>
            <a:ext cx="7532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3477" name="Text Box 5">
            <a:extLst>
              <a:ext uri="{FF2B5EF4-FFF2-40B4-BE49-F238E27FC236}">
                <a16:creationId xmlns:a16="http://schemas.microsoft.com/office/drawing/2014/main" id="{434D4A92-34BB-5748-B900-A30E2AD3B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2484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impossible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8068" name="Picture 6" descr="network1_small_examples">
            <a:extLst>
              <a:ext uri="{FF2B5EF4-FFF2-40B4-BE49-F238E27FC236}">
                <a16:creationId xmlns:a16="http://schemas.microsoft.com/office/drawing/2014/main" id="{5B9E8DCE-DAE1-E34B-9A91-FDF208D1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7" descr="network2_small_examples">
            <a:extLst>
              <a:ext uri="{FF2B5EF4-FFF2-40B4-BE49-F238E27FC236}">
                <a16:creationId xmlns:a16="http://schemas.microsoft.com/office/drawing/2014/main" id="{C20E165D-1962-9745-8BA3-25AFF1449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Oval 8">
            <a:extLst>
              <a:ext uri="{FF2B5EF4-FFF2-40B4-BE49-F238E27FC236}">
                <a16:creationId xmlns:a16="http://schemas.microsoft.com/office/drawing/2014/main" id="{408DDD86-F684-084A-8F98-DDF1EFB6C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8071" name="Text Box 9">
            <a:extLst>
              <a:ext uri="{FF2B5EF4-FFF2-40B4-BE49-F238E27FC236}">
                <a16:creationId xmlns:a16="http://schemas.microsoft.com/office/drawing/2014/main" id="{4AA489F0-118D-B449-8A4C-9EC2981F3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8956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8072" name="Oval 10">
            <a:extLst>
              <a:ext uri="{FF2B5EF4-FFF2-40B4-BE49-F238E27FC236}">
                <a16:creationId xmlns:a16="http://schemas.microsoft.com/office/drawing/2014/main" id="{1F4C264B-03E1-1B45-8030-CD38D8E36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4191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8073" name="Text Box 11">
            <a:extLst>
              <a:ext uri="{FF2B5EF4-FFF2-40B4-BE49-F238E27FC236}">
                <a16:creationId xmlns:a16="http://schemas.microsoft.com/office/drawing/2014/main" id="{09BE2B1F-9041-7C4B-9C26-A6F3FD8D1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4" y="38100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8074" name="Line 12">
            <a:extLst>
              <a:ext uri="{FF2B5EF4-FFF2-40B4-BE49-F238E27FC236}">
                <a16:creationId xmlns:a16="http://schemas.microsoft.com/office/drawing/2014/main" id="{15F3822E-0224-C24B-9FDC-B6F5F6C90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352800"/>
            <a:ext cx="609600" cy="990600"/>
          </a:xfrm>
          <a:prstGeom prst="line">
            <a:avLst/>
          </a:prstGeom>
          <a:noFill/>
          <a:ln w="38100">
            <a:solidFill>
              <a:srgbClr val="D732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CABEC259-1490-D648-94A3-4A946EE4FE36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1066800" cy="2286000"/>
            <a:chOff x="2928" y="1776"/>
            <a:chExt cx="672" cy="1440"/>
          </a:xfrm>
        </p:grpSpPr>
        <p:sp>
          <p:nvSpPr>
            <p:cNvPr id="88108" name="Oval 14">
              <a:extLst>
                <a:ext uri="{FF2B5EF4-FFF2-40B4-BE49-F238E27FC236}">
                  <a16:creationId xmlns:a16="http://schemas.microsoft.com/office/drawing/2014/main" id="{E46061F8-393B-BF48-A6E3-E915866C3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9" name="Oval 15">
              <a:extLst>
                <a:ext uri="{FF2B5EF4-FFF2-40B4-BE49-F238E27FC236}">
                  <a16:creationId xmlns:a16="http://schemas.microsoft.com/office/drawing/2014/main" id="{B606ECEC-F6B4-0F4E-86A2-CC204829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10" name="Line 16">
              <a:extLst>
                <a:ext uri="{FF2B5EF4-FFF2-40B4-BE49-F238E27FC236}">
                  <a16:creationId xmlns:a16="http://schemas.microsoft.com/office/drawing/2014/main" id="{15F317FB-1E94-F24C-9C03-AA03C0132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20"/>
              <a:ext cx="480" cy="12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A77A614D-708C-2E41-A31E-9A3CC957D0EB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00400"/>
            <a:ext cx="990600" cy="1828800"/>
            <a:chOff x="3216" y="2016"/>
            <a:chExt cx="624" cy="1152"/>
          </a:xfrm>
        </p:grpSpPr>
        <p:sp>
          <p:nvSpPr>
            <p:cNvPr id="88105" name="Oval 18">
              <a:extLst>
                <a:ext uri="{FF2B5EF4-FFF2-40B4-BE49-F238E27FC236}">
                  <a16:creationId xmlns:a16="http://schemas.microsoft.com/office/drawing/2014/main" id="{9BE92958-DF26-C343-B628-B954F10C3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6" name="Oval 19">
              <a:extLst>
                <a:ext uri="{FF2B5EF4-FFF2-40B4-BE49-F238E27FC236}">
                  <a16:creationId xmlns:a16="http://schemas.microsoft.com/office/drawing/2014/main" id="{8657BC0D-F96E-7B41-94B2-739092FF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7" name="Line 20">
              <a:extLst>
                <a:ext uri="{FF2B5EF4-FFF2-40B4-BE49-F238E27FC236}">
                  <a16:creationId xmlns:a16="http://schemas.microsoft.com/office/drawing/2014/main" id="{6B29E9A3-1285-964D-9B00-2B0AE45BA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112"/>
              <a:ext cx="432" cy="100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9CD96AB8-0E02-2847-8C4A-9E5BCCD3E063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200400"/>
            <a:ext cx="1066800" cy="1905000"/>
            <a:chOff x="3600" y="2016"/>
            <a:chExt cx="672" cy="1200"/>
          </a:xfrm>
        </p:grpSpPr>
        <p:sp>
          <p:nvSpPr>
            <p:cNvPr id="88102" name="Oval 22">
              <a:extLst>
                <a:ext uri="{FF2B5EF4-FFF2-40B4-BE49-F238E27FC236}">
                  <a16:creationId xmlns:a16="http://schemas.microsoft.com/office/drawing/2014/main" id="{80FAFAFB-9436-6B4D-A161-2EFF28610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3" name="Oval 23">
              <a:extLst>
                <a:ext uri="{FF2B5EF4-FFF2-40B4-BE49-F238E27FC236}">
                  <a16:creationId xmlns:a16="http://schemas.microsoft.com/office/drawing/2014/main" id="{60AAD836-1D19-414F-BD9E-DBE4BCE26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4" name="Line 24">
              <a:extLst>
                <a:ext uri="{FF2B5EF4-FFF2-40B4-BE49-F238E27FC236}">
                  <a16:creationId xmlns:a16="http://schemas.microsoft.com/office/drawing/2014/main" id="{8C184097-D5FF-C542-AFEB-56586C3CE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064"/>
              <a:ext cx="480" cy="110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9582D32E-371E-CF4E-9672-14B477FAAD19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3048000"/>
            <a:ext cx="914400" cy="1524000"/>
            <a:chOff x="4464" y="1920"/>
            <a:chExt cx="576" cy="960"/>
          </a:xfrm>
        </p:grpSpPr>
        <p:sp>
          <p:nvSpPr>
            <p:cNvPr id="88099" name="Oval 26">
              <a:extLst>
                <a:ext uri="{FF2B5EF4-FFF2-40B4-BE49-F238E27FC236}">
                  <a16:creationId xmlns:a16="http://schemas.microsoft.com/office/drawing/2014/main" id="{3D9F955B-51B2-0448-8D18-338700FC3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0" name="Oval 27">
              <a:extLst>
                <a:ext uri="{FF2B5EF4-FFF2-40B4-BE49-F238E27FC236}">
                  <a16:creationId xmlns:a16="http://schemas.microsoft.com/office/drawing/2014/main" id="{A6AFA7B4-6914-744D-8027-AE5FF882B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1" name="Line 28">
              <a:extLst>
                <a:ext uri="{FF2B5EF4-FFF2-40B4-BE49-F238E27FC236}">
                  <a16:creationId xmlns:a16="http://schemas.microsoft.com/office/drawing/2014/main" id="{1F3A61CC-37A7-C446-802F-EC3F11DE9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016"/>
              <a:ext cx="384" cy="81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D1A6B40C-CFB8-6B42-A8EC-393C476BE94B}"/>
              </a:ext>
            </a:extLst>
          </p:cNvPr>
          <p:cNvGrpSpPr>
            <a:grpSpLocks/>
          </p:cNvGrpSpPr>
          <p:nvPr/>
        </p:nvGrpSpPr>
        <p:grpSpPr bwMode="auto">
          <a:xfrm>
            <a:off x="9601200" y="2895600"/>
            <a:ext cx="838200" cy="2438400"/>
            <a:chOff x="5088" y="1824"/>
            <a:chExt cx="528" cy="1536"/>
          </a:xfrm>
        </p:grpSpPr>
        <p:sp>
          <p:nvSpPr>
            <p:cNvPr id="88096" name="Oval 30">
              <a:extLst>
                <a:ext uri="{FF2B5EF4-FFF2-40B4-BE49-F238E27FC236}">
                  <a16:creationId xmlns:a16="http://schemas.microsoft.com/office/drawing/2014/main" id="{8AA5FB96-2C4C-2D43-97FB-113FFE253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7" name="Oval 31">
              <a:extLst>
                <a:ext uri="{FF2B5EF4-FFF2-40B4-BE49-F238E27FC236}">
                  <a16:creationId xmlns:a16="http://schemas.microsoft.com/office/drawing/2014/main" id="{3418A77C-4BE6-C046-8637-3EB8A4E65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8" name="Line 32">
              <a:extLst>
                <a:ext uri="{FF2B5EF4-FFF2-40B4-BE49-F238E27FC236}">
                  <a16:creationId xmlns:a16="http://schemas.microsoft.com/office/drawing/2014/main" id="{F59DF1E4-1527-7F4A-8E05-67B5924BF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1968"/>
              <a:ext cx="336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3">
            <a:extLst>
              <a:ext uri="{FF2B5EF4-FFF2-40B4-BE49-F238E27FC236}">
                <a16:creationId xmlns:a16="http://schemas.microsoft.com/office/drawing/2014/main" id="{7EF21152-BF94-8C41-A079-0190A38E6F5D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657600"/>
            <a:ext cx="1066800" cy="838200"/>
            <a:chOff x="3408" y="2304"/>
            <a:chExt cx="672" cy="528"/>
          </a:xfrm>
        </p:grpSpPr>
        <p:sp>
          <p:nvSpPr>
            <p:cNvPr id="88093" name="Oval 34">
              <a:extLst>
                <a:ext uri="{FF2B5EF4-FFF2-40B4-BE49-F238E27FC236}">
                  <a16:creationId xmlns:a16="http://schemas.microsoft.com/office/drawing/2014/main" id="{FEB47DA8-592F-C649-9874-A2FDEFB80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4" name="Oval 35">
              <a:extLst>
                <a:ext uri="{FF2B5EF4-FFF2-40B4-BE49-F238E27FC236}">
                  <a16:creationId xmlns:a16="http://schemas.microsoft.com/office/drawing/2014/main" id="{51EE8C3D-0620-1247-AA20-05E2FFEE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5" name="Line 36">
              <a:extLst>
                <a:ext uri="{FF2B5EF4-FFF2-40B4-BE49-F238E27FC236}">
                  <a16:creationId xmlns:a16="http://schemas.microsoft.com/office/drawing/2014/main" id="{6F972681-D7E9-5E42-BE9C-C3A236851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2400"/>
              <a:ext cx="480" cy="336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7">
            <a:extLst>
              <a:ext uri="{FF2B5EF4-FFF2-40B4-BE49-F238E27FC236}">
                <a16:creationId xmlns:a16="http://schemas.microsoft.com/office/drawing/2014/main" id="{A2D66866-5F64-2344-A370-3DFBA54F7544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3581400"/>
            <a:ext cx="838200" cy="1447800"/>
            <a:chOff x="4128" y="2256"/>
            <a:chExt cx="528" cy="912"/>
          </a:xfrm>
        </p:grpSpPr>
        <p:sp>
          <p:nvSpPr>
            <p:cNvPr id="88090" name="Oval 38">
              <a:extLst>
                <a:ext uri="{FF2B5EF4-FFF2-40B4-BE49-F238E27FC236}">
                  <a16:creationId xmlns:a16="http://schemas.microsoft.com/office/drawing/2014/main" id="{3458C519-947F-E940-86CE-5E3F36F0A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1" name="Oval 39">
              <a:extLst>
                <a:ext uri="{FF2B5EF4-FFF2-40B4-BE49-F238E27FC236}">
                  <a16:creationId xmlns:a16="http://schemas.microsoft.com/office/drawing/2014/main" id="{044DC444-9A5C-0244-A543-B7337349D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2" name="Line 40">
              <a:extLst>
                <a:ext uri="{FF2B5EF4-FFF2-40B4-BE49-F238E27FC236}">
                  <a16:creationId xmlns:a16="http://schemas.microsoft.com/office/drawing/2014/main" id="{90160970-8F05-8B4A-B0E6-25FF67578C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352"/>
              <a:ext cx="432" cy="768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41">
            <a:extLst>
              <a:ext uri="{FF2B5EF4-FFF2-40B4-BE49-F238E27FC236}">
                <a16:creationId xmlns:a16="http://schemas.microsoft.com/office/drawing/2014/main" id="{FE76E4E6-1CC6-6640-9B2A-05980B8509E7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3048000"/>
            <a:ext cx="2133600" cy="457200"/>
            <a:chOff x="3264" y="1920"/>
            <a:chExt cx="1344" cy="288"/>
          </a:xfrm>
        </p:grpSpPr>
        <p:sp>
          <p:nvSpPr>
            <p:cNvPr id="88087" name="Oval 42">
              <a:extLst>
                <a:ext uri="{FF2B5EF4-FFF2-40B4-BE49-F238E27FC236}">
                  <a16:creationId xmlns:a16="http://schemas.microsoft.com/office/drawing/2014/main" id="{08A95D4A-B74D-DF4D-BC0A-D98BF3AB2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8" name="Oval 43">
              <a:extLst>
                <a:ext uri="{FF2B5EF4-FFF2-40B4-BE49-F238E27FC236}">
                  <a16:creationId xmlns:a16="http://schemas.microsoft.com/office/drawing/2014/main" id="{0DF9DC4F-5DB1-3843-A7CC-1A33BDCD1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9" name="Line 44">
              <a:extLst>
                <a:ext uri="{FF2B5EF4-FFF2-40B4-BE49-F238E27FC236}">
                  <a16:creationId xmlns:a16="http://schemas.microsoft.com/office/drawing/2014/main" id="{FD08DCF2-4D35-0341-B3D1-BE990A3E16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2016"/>
              <a:ext cx="1200" cy="144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45">
            <a:extLst>
              <a:ext uri="{FF2B5EF4-FFF2-40B4-BE49-F238E27FC236}">
                <a16:creationId xmlns:a16="http://schemas.microsoft.com/office/drawing/2014/main" id="{BC9090F0-6279-4849-8D8A-D4A0E61E1367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200400"/>
            <a:ext cx="914400" cy="1219200"/>
            <a:chOff x="3600" y="2016"/>
            <a:chExt cx="576" cy="768"/>
          </a:xfrm>
        </p:grpSpPr>
        <p:sp>
          <p:nvSpPr>
            <p:cNvPr id="88084" name="Oval 46">
              <a:extLst>
                <a:ext uri="{FF2B5EF4-FFF2-40B4-BE49-F238E27FC236}">
                  <a16:creationId xmlns:a16="http://schemas.microsoft.com/office/drawing/2014/main" id="{E4B64BC5-7FDD-134E-BBD4-FE7908E79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5" name="Oval 47">
              <a:extLst>
                <a:ext uri="{FF2B5EF4-FFF2-40B4-BE49-F238E27FC236}">
                  <a16:creationId xmlns:a16="http://schemas.microsoft.com/office/drawing/2014/main" id="{01991584-63E6-B146-9E94-F46792B18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6" name="Line 48">
              <a:extLst>
                <a:ext uri="{FF2B5EF4-FFF2-40B4-BE49-F238E27FC236}">
                  <a16:creationId xmlns:a16="http://schemas.microsoft.com/office/drawing/2014/main" id="{140174F1-51FC-0143-934A-49BFA8C6B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016"/>
              <a:ext cx="480" cy="76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3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6" grpId="0"/>
      <p:bldP spid="873476" grpId="1"/>
      <p:bldP spid="87347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334E9B2F-F142-9941-888F-46A8455C3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Density between Points</a:t>
            </a:r>
          </a:p>
        </p:txBody>
      </p:sp>
      <p:sp>
        <p:nvSpPr>
          <p:cNvPr id="874500" name="Text Box 4">
            <a:extLst>
              <a:ext uri="{FF2B5EF4-FFF2-40B4-BE49-F238E27FC236}">
                <a16:creationId xmlns:a16="http://schemas.microsoft.com/office/drawing/2014/main" id="{92A80104-E282-F448-9C45-630D823A6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715000"/>
            <a:ext cx="775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4501" name="Text Box 5">
            <a:extLst>
              <a:ext uri="{FF2B5EF4-FFF2-40B4-BE49-F238E27FC236}">
                <a16:creationId xmlns:a16="http://schemas.microsoft.com/office/drawing/2014/main" id="{9B8F59FC-BFBB-6446-8E2F-8A98D4221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248400"/>
            <a:ext cx="790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impossible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90116" name="Picture 6" descr="network1_small_examples">
            <a:extLst>
              <a:ext uri="{FF2B5EF4-FFF2-40B4-BE49-F238E27FC236}">
                <a16:creationId xmlns:a16="http://schemas.microsoft.com/office/drawing/2014/main" id="{9841710E-BFBA-4140-B374-E3557595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7" descr="network2_small_examples">
            <a:extLst>
              <a:ext uri="{FF2B5EF4-FFF2-40B4-BE49-F238E27FC236}">
                <a16:creationId xmlns:a16="http://schemas.microsoft.com/office/drawing/2014/main" id="{70491D9E-AE8E-FF48-802E-C46040D2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Oval 8">
            <a:extLst>
              <a:ext uri="{FF2B5EF4-FFF2-40B4-BE49-F238E27FC236}">
                <a16:creationId xmlns:a16="http://schemas.microsoft.com/office/drawing/2014/main" id="{EC058BA0-E881-1445-A98F-E42E2EE7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0119" name="Text Box 9">
            <a:extLst>
              <a:ext uri="{FF2B5EF4-FFF2-40B4-BE49-F238E27FC236}">
                <a16:creationId xmlns:a16="http://schemas.microsoft.com/office/drawing/2014/main" id="{FA0F9840-2693-0C4D-80F9-384BBFF7A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8956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120" name="Oval 10">
            <a:extLst>
              <a:ext uri="{FF2B5EF4-FFF2-40B4-BE49-F238E27FC236}">
                <a16:creationId xmlns:a16="http://schemas.microsoft.com/office/drawing/2014/main" id="{0359E3D7-5E25-634D-BC9E-479DC16B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0121" name="Text Box 11">
            <a:extLst>
              <a:ext uri="{FF2B5EF4-FFF2-40B4-BE49-F238E27FC236}">
                <a16:creationId xmlns:a16="http://schemas.microsoft.com/office/drawing/2014/main" id="{CB0215EB-E0E9-F445-9E9F-8FD4D762F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914" y="4662488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0122" name="Rectangle 12">
            <a:extLst>
              <a:ext uri="{FF2B5EF4-FFF2-40B4-BE49-F238E27FC236}">
                <a16:creationId xmlns:a16="http://schemas.microsoft.com/office/drawing/2014/main" id="{3A4B1825-8874-2F48-A326-5EDF13FF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29000"/>
            <a:ext cx="3429000" cy="1752600"/>
          </a:xfrm>
          <a:prstGeom prst="rect">
            <a:avLst/>
          </a:prstGeom>
          <a:noFill/>
          <a:ln w="28575">
            <a:solidFill>
              <a:srgbClr val="D7322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67BB97C2-7D87-CE43-B675-302584CE8590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3200400"/>
            <a:ext cx="3733800" cy="2133600"/>
            <a:chOff x="3264" y="2016"/>
            <a:chExt cx="2352" cy="1344"/>
          </a:xfrm>
        </p:grpSpPr>
        <p:sp>
          <p:nvSpPr>
            <p:cNvPr id="90140" name="Oval 14">
              <a:extLst>
                <a:ext uri="{FF2B5EF4-FFF2-40B4-BE49-F238E27FC236}">
                  <a16:creationId xmlns:a16="http://schemas.microsoft.com/office/drawing/2014/main" id="{A6A334A0-50BC-0045-9400-472215EA4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41" name="Oval 15">
              <a:extLst>
                <a:ext uri="{FF2B5EF4-FFF2-40B4-BE49-F238E27FC236}">
                  <a16:creationId xmlns:a16="http://schemas.microsoft.com/office/drawing/2014/main" id="{B60F8BB8-8E9A-4441-AF43-B11FB72FB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42" name="Rectangle 16">
              <a:extLst>
                <a:ext uri="{FF2B5EF4-FFF2-40B4-BE49-F238E27FC236}">
                  <a16:creationId xmlns:a16="http://schemas.microsoft.com/office/drawing/2014/main" id="{02D46F98-90FA-7848-ADB3-FAEA8797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12"/>
              <a:ext cx="2208" cy="11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8F7550FA-BE84-0743-9C57-306E64407269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743200"/>
            <a:ext cx="3429000" cy="2362200"/>
            <a:chOff x="3264" y="1728"/>
            <a:chExt cx="2160" cy="1488"/>
          </a:xfrm>
        </p:grpSpPr>
        <p:sp>
          <p:nvSpPr>
            <p:cNvPr id="90137" name="Oval 18">
              <a:extLst>
                <a:ext uri="{FF2B5EF4-FFF2-40B4-BE49-F238E27FC236}">
                  <a16:creationId xmlns:a16="http://schemas.microsoft.com/office/drawing/2014/main" id="{8D4BA1FA-606A-6345-8C11-A85618116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8" name="Oval 19">
              <a:extLst>
                <a:ext uri="{FF2B5EF4-FFF2-40B4-BE49-F238E27FC236}">
                  <a16:creationId xmlns:a16="http://schemas.microsoft.com/office/drawing/2014/main" id="{3D102127-E4EE-8B4B-9AE6-37CFFA13E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9" name="Rectangle 20">
              <a:extLst>
                <a:ext uri="{FF2B5EF4-FFF2-40B4-BE49-F238E27FC236}">
                  <a16:creationId xmlns:a16="http://schemas.microsoft.com/office/drawing/2014/main" id="{F0B5555A-F0A5-4D4B-94B6-D6058EE7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2016" cy="1344"/>
            </a:xfrm>
            <a:prstGeom prst="rect">
              <a:avLst/>
            </a:prstGeom>
            <a:noFill/>
            <a:ln w="38100" cap="rnd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55677553-5CB4-A64C-A0E5-B9569C81B563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895600"/>
            <a:ext cx="3733800" cy="2286000"/>
            <a:chOff x="2880" y="1824"/>
            <a:chExt cx="2352" cy="1440"/>
          </a:xfrm>
        </p:grpSpPr>
        <p:sp>
          <p:nvSpPr>
            <p:cNvPr id="90134" name="Oval 22">
              <a:extLst>
                <a:ext uri="{FF2B5EF4-FFF2-40B4-BE49-F238E27FC236}">
                  <a16:creationId xmlns:a16="http://schemas.microsoft.com/office/drawing/2014/main" id="{3AF7697F-5F20-8C4E-BA57-FCA54F73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5" name="Oval 23">
              <a:extLst>
                <a:ext uri="{FF2B5EF4-FFF2-40B4-BE49-F238E27FC236}">
                  <a16:creationId xmlns:a16="http://schemas.microsoft.com/office/drawing/2014/main" id="{63CCD7E7-2653-9F4D-8A9B-20D12801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6" name="Rectangle 24">
              <a:extLst>
                <a:ext uri="{FF2B5EF4-FFF2-40B4-BE49-F238E27FC236}">
                  <a16:creationId xmlns:a16="http://schemas.microsoft.com/office/drawing/2014/main" id="{9F10A434-F37F-9C45-A930-8CCB35D47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872"/>
              <a:ext cx="2208" cy="1296"/>
            </a:xfrm>
            <a:prstGeom prst="rect">
              <a:avLst/>
            </a:prstGeom>
            <a:noFill/>
            <a:ln w="28575" cap="rnd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8978966B-7C55-DE49-BCA8-0C018915CF98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733800"/>
            <a:ext cx="1524000" cy="1295400"/>
            <a:chOff x="3312" y="2352"/>
            <a:chExt cx="960" cy="816"/>
          </a:xfrm>
        </p:grpSpPr>
        <p:sp>
          <p:nvSpPr>
            <p:cNvPr id="90131" name="Oval 26">
              <a:extLst>
                <a:ext uri="{FF2B5EF4-FFF2-40B4-BE49-F238E27FC236}">
                  <a16:creationId xmlns:a16="http://schemas.microsoft.com/office/drawing/2014/main" id="{6363A80B-66E2-FC4B-B695-448D4EA8E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2" name="Oval 27">
              <a:extLst>
                <a:ext uri="{FF2B5EF4-FFF2-40B4-BE49-F238E27FC236}">
                  <a16:creationId xmlns:a16="http://schemas.microsoft.com/office/drawing/2014/main" id="{373A24DD-CCDF-764D-98A0-EC8E596C1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3" name="Rectangle 28">
              <a:extLst>
                <a:ext uri="{FF2B5EF4-FFF2-40B4-BE49-F238E27FC236}">
                  <a16:creationId xmlns:a16="http://schemas.microsoft.com/office/drawing/2014/main" id="{668D7766-131D-0D42-B16D-F0A5AC93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400"/>
              <a:ext cx="768" cy="720"/>
            </a:xfrm>
            <a:prstGeom prst="rect">
              <a:avLst/>
            </a:prstGeom>
            <a:noFill/>
            <a:ln w="38100">
              <a:solidFill>
                <a:srgbClr val="0BED0B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B9CFFCCB-3AE4-AA43-BBA7-345194D82419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124200"/>
            <a:ext cx="1828800" cy="1447800"/>
            <a:chOff x="3888" y="1968"/>
            <a:chExt cx="1152" cy="912"/>
          </a:xfrm>
        </p:grpSpPr>
        <p:sp>
          <p:nvSpPr>
            <p:cNvPr id="90128" name="Oval 30">
              <a:extLst>
                <a:ext uri="{FF2B5EF4-FFF2-40B4-BE49-F238E27FC236}">
                  <a16:creationId xmlns:a16="http://schemas.microsoft.com/office/drawing/2014/main" id="{08B8D0CC-85F9-B346-80D5-381FBA12C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29" name="Oval 31">
              <a:extLst>
                <a:ext uri="{FF2B5EF4-FFF2-40B4-BE49-F238E27FC236}">
                  <a16:creationId xmlns:a16="http://schemas.microsoft.com/office/drawing/2014/main" id="{29F15BED-B8FB-5546-A77C-378FBB5F1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0" name="Rectangle 32">
              <a:extLst>
                <a:ext uri="{FF2B5EF4-FFF2-40B4-BE49-F238E27FC236}">
                  <a16:creationId xmlns:a16="http://schemas.microsoft.com/office/drawing/2014/main" id="{504ED709-C039-A342-9654-78F70B1A2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016"/>
              <a:ext cx="1008" cy="816"/>
            </a:xfrm>
            <a:prstGeom prst="rect">
              <a:avLst/>
            </a:prstGeom>
            <a:noFill/>
            <a:ln w="38100">
              <a:solidFill>
                <a:srgbClr val="0BED0B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500" grpId="0"/>
      <p:bldP spid="874500" grpId="1"/>
      <p:bldP spid="87450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31E2AD-F42E-3D43-8C48-91DAF94E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 Summery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1F3D2-5B0F-974F-BF6E-54F87C9E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556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can integrate geographic data from different sources by establishing correspondence between datasets</a:t>
            </a:r>
          </a:p>
          <a:p>
            <a:r>
              <a:rPr lang="en-US" sz="2000" dirty="0"/>
              <a:t>Conflation helps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generate accurate training data </a:t>
            </a:r>
            <a:r>
              <a:rPr lang="en-US" sz="1800" dirty="0"/>
              <a:t>for imagery understanding (and other machine learning tasks)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integrate the extracted data </a:t>
            </a:r>
            <a:r>
              <a:rPr lang="en-US" sz="1800" dirty="0"/>
              <a:t>from imagery to existing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7AF86-24D2-BE4C-B62C-F40ABF87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99A2-DAB0-384A-97D1-9A67D970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50" y="1863168"/>
            <a:ext cx="8173067" cy="4109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DAFD0-5F13-B34F-9D18-BF646CFC06C1}"/>
              </a:ext>
            </a:extLst>
          </p:cNvPr>
          <p:cNvSpPr txBox="1"/>
          <p:nvPr/>
        </p:nvSpPr>
        <p:spPr>
          <a:xfrm>
            <a:off x="0" y="6567586"/>
            <a:ext cx="763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ai.facebook.com</a:t>
            </a:r>
            <a:r>
              <a:rPr lang="en-US" sz="1400" dirty="0"/>
              <a:t>/blog/mapping-roads-through-deep-learning-and-weakly-supervised-training/</a:t>
            </a:r>
          </a:p>
        </p:txBody>
      </p:sp>
    </p:spTree>
    <p:extLst>
      <p:ext uri="{BB962C8B-B14F-4D97-AF65-F5344CB8AC3E}">
        <p14:creationId xmlns:p14="http://schemas.microsoft.com/office/powerpoint/2010/main" val="1031659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4D96-7E6B-8C42-B838-3CC04E58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08843" cy="1325563"/>
          </a:xfrm>
        </p:spPr>
        <p:txBody>
          <a:bodyPr/>
          <a:lstStyle/>
          <a:p>
            <a:r>
              <a:rPr lang="en-US" dirty="0"/>
              <a:t>One more thing: </a:t>
            </a:r>
            <a:r>
              <a:rPr lang="en-US" dirty="0" err="1"/>
              <a:t>EarthScan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DB14-F0FE-9A42-AF6E-27056858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effectively exploit prior knowledge of things in space for </a:t>
            </a:r>
          </a:p>
          <a:p>
            <a:pPr lvl="1"/>
            <a:r>
              <a:rPr lang="en-US" dirty="0"/>
              <a:t>Detecting objects from overhead imagery using </a:t>
            </a:r>
            <a:r>
              <a:rPr lang="en-US" dirty="0">
                <a:solidFill>
                  <a:srgbClr val="C00000"/>
                </a:solidFill>
              </a:rPr>
              <a:t>reduced numbers and varieties of annotated visual samples</a:t>
            </a:r>
            <a:r>
              <a:rPr lang="en-US" dirty="0"/>
              <a:t>, and </a:t>
            </a:r>
          </a:p>
          <a:p>
            <a:pPr lvl="1"/>
            <a:r>
              <a:rPr lang="en-US" dirty="0"/>
              <a:t>Parsing overhead imagery into </a:t>
            </a:r>
            <a:r>
              <a:rPr lang="en-US" dirty="0">
                <a:solidFill>
                  <a:srgbClr val="C00000"/>
                </a:solidFill>
              </a:rPr>
              <a:t>complete geographic layers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BBEA-0CF5-1749-9F78-430AA0FC7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543" y="5329516"/>
            <a:ext cx="66929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C121F36-B04A-BB47-A15A-3F010D087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42507"/>
            <a:ext cx="7086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saenet-icon">
            <a:extLst>
              <a:ext uri="{FF2B5EF4-FFF2-40B4-BE49-F238E27FC236}">
                <a16:creationId xmlns:a16="http://schemas.microsoft.com/office/drawing/2014/main" id="{93395F0F-9C93-C641-A94B-0D096D321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2" t="24521" r="13367" b="26224"/>
          <a:stretch/>
        </p:blipFill>
        <p:spPr bwMode="auto">
          <a:xfrm>
            <a:off x="8831152" y="7316"/>
            <a:ext cx="3360848" cy="15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B186CF-622C-C54A-807D-6CEE056EE780}"/>
              </a:ext>
            </a:extLst>
          </p:cNvPr>
          <p:cNvSpPr/>
          <p:nvPr/>
        </p:nvSpPr>
        <p:spPr>
          <a:xfrm>
            <a:off x="-11194" y="6327464"/>
            <a:ext cx="118586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/>
              <a:t>Duan, et al. A Label Correction Algorithm Using Prior Information for Automatic and Accurate Geospatial Object Recognition. IEEE </a:t>
            </a:r>
            <a:r>
              <a:rPr lang="en-US" sz="1400" dirty="0" err="1"/>
              <a:t>BigData</a:t>
            </a:r>
            <a:endParaRPr lang="en-US" sz="1400" dirty="0"/>
          </a:p>
          <a:p>
            <a:pPr lvl="0"/>
            <a:r>
              <a:rPr lang="en-US" sz="1400" dirty="0"/>
              <a:t>Duan, et al. Guided Generative Models using Weak Supervision for Detecting Object Spatial Arrangement in Overhead Images. IEEE </a:t>
            </a:r>
            <a:r>
              <a:rPr lang="en-US" sz="1400" dirty="0" err="1"/>
              <a:t>BigData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6911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DFB7-05F2-1347-879F-B0EBF56D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08CC-DE91-094A-807B-0C35277A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Datasets: </a:t>
            </a:r>
            <a:r>
              <a:rPr lang="en-US" dirty="0">
                <a:hlinkClick r:id="rId2"/>
              </a:rPr>
              <a:t>https://github.com/chrieke/awesome-satellite-imagery-datasets</a:t>
            </a:r>
            <a:endParaRPr lang="en-US" dirty="0"/>
          </a:p>
          <a:p>
            <a:r>
              <a:rPr lang="en-US" dirty="0"/>
              <a:t>Methods/Code: </a:t>
            </a:r>
            <a:r>
              <a:rPr lang="en-US" dirty="0">
                <a:hlinkClick r:id="rId3"/>
              </a:rPr>
              <a:t>https://github.com/robmarkcole/satellite-image-deep-learning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23F-79C6-8647-A212-9419F052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Deep learning </a:t>
            </a:r>
            <a:r>
              <a:rPr lang="en-US" sz="2000" dirty="0"/>
              <a:t>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4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69B6-7E15-704F-B4E4-CDA7840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58643-D529-D74F-9669-C84FB493D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6965" cy="4351338"/>
          </a:xfrm>
        </p:spPr>
        <p:txBody>
          <a:bodyPr/>
          <a:lstStyle/>
          <a:p>
            <a:r>
              <a:rPr lang="en-US" dirty="0"/>
              <a:t>Every window provides some context for classifying the center pixel</a:t>
            </a:r>
          </a:p>
          <a:p>
            <a:r>
              <a:rPr lang="en-US" dirty="0"/>
              <a:t>Inefficient,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E2672-5B14-4448-9618-9DB85073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50E883-8A0F-F845-9D98-A2DD5906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48" y="1870075"/>
            <a:ext cx="7938052" cy="439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40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E3FEB5-2715-5040-A79A-1D9E62C3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240"/>
            <a:ext cx="8313002" cy="2061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4D49D-97C6-6A41-94D7-6923C642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Convolutional Network</a:t>
            </a:r>
            <a:r>
              <a:rPr lang="zh-TW" altLang="en-US" dirty="0"/>
              <a:t> </a:t>
            </a:r>
            <a:r>
              <a:rPr lang="en-US" altLang="zh-TW" dirty="0"/>
              <a:t>(FCN)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0886-8D75-8840-8400-AC904F38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Predict / backpropagate for every output pixel</a:t>
            </a:r>
          </a:p>
          <a:p>
            <a:r>
              <a:rPr lang="en-US" sz="2400" dirty="0"/>
              <a:t>Aggregate maps from several convolutions at different scales</a:t>
            </a:r>
          </a:p>
          <a:p>
            <a:r>
              <a:rPr lang="en-US" sz="2400" dirty="0" err="1"/>
              <a:t>Upsampling</a:t>
            </a:r>
            <a:r>
              <a:rPr lang="en-US" sz="2400" dirty="0"/>
              <a:t>/</a:t>
            </a:r>
            <a:r>
              <a:rPr lang="en-US" sz="2400" dirty="0" err="1"/>
              <a:t>unpooling</a:t>
            </a:r>
            <a:r>
              <a:rPr lang="en-US" sz="2400" dirty="0"/>
              <a:t> back to dense pixels for classification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15C65-FBF7-0A4B-9B76-81C240C7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5CCB44B-6316-5944-A37D-4CEB6E28F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84" y="4489730"/>
            <a:ext cx="4644616" cy="23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264A7B-2E9A-7B4F-8834-0EA4305A0CB3}"/>
              </a:ext>
            </a:extLst>
          </p:cNvPr>
          <p:cNvSpPr txBox="1"/>
          <p:nvPr/>
        </p:nvSpPr>
        <p:spPr>
          <a:xfrm>
            <a:off x="-8620" y="6356350"/>
            <a:ext cx="718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Long, Jonathan, et al. "Fully convolutional networks for semantic segmentation." CVPR 2015</a:t>
            </a:r>
          </a:p>
          <a:p>
            <a:r>
              <a:rPr lang="en-US" sz="1400" dirty="0"/>
              <a:t>Noh, </a:t>
            </a:r>
            <a:r>
              <a:rPr lang="en-US" sz="1400" dirty="0" err="1"/>
              <a:t>Hyeonwoo</a:t>
            </a:r>
            <a:r>
              <a:rPr lang="en-US" sz="1400" dirty="0"/>
              <a:t>, et al. "Learning deconvolution network for semantic segmentation." ICCV 2015</a:t>
            </a:r>
          </a:p>
        </p:txBody>
      </p:sp>
    </p:spTree>
    <p:extLst>
      <p:ext uri="{BB962C8B-B14F-4D97-AF65-F5344CB8AC3E}">
        <p14:creationId xmlns:p14="http://schemas.microsoft.com/office/powerpoint/2010/main" val="383005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8826-017E-E242-8040-5EAD63AC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Learnable </a:t>
            </a:r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59CC-EBEA-1F4F-9203-2BB7BC07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1D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DDE59-39A8-5A44-A2EF-B865A686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5D3F-FFC0-6A4A-B8C6-06FB1080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4" y="2407503"/>
            <a:ext cx="6695661" cy="3637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AD45E-26C9-DB41-9BD5-8A1930BB5F13}"/>
              </a:ext>
            </a:extLst>
          </p:cNvPr>
          <p:cNvSpPr txBox="1"/>
          <p:nvPr/>
        </p:nvSpPr>
        <p:spPr>
          <a:xfrm>
            <a:off x="-63956" y="6575134"/>
            <a:ext cx="364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 Lecture 15</a:t>
            </a:r>
          </a:p>
        </p:txBody>
      </p:sp>
    </p:spTree>
    <p:extLst>
      <p:ext uri="{BB962C8B-B14F-4D97-AF65-F5344CB8AC3E}">
        <p14:creationId xmlns:p14="http://schemas.microsoft.com/office/powerpoint/2010/main" val="304154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22857</TotalTime>
  <Words>2952</Words>
  <Application>Microsoft Macintosh PowerPoint</Application>
  <PresentationFormat>Widescreen</PresentationFormat>
  <Paragraphs>429</Paragraphs>
  <Slides>69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Freight Sans LF Pro Light</vt:lpstr>
      <vt:lpstr>Arial</vt:lpstr>
      <vt:lpstr>Calibri</vt:lpstr>
      <vt:lpstr>Times New Roman</vt:lpstr>
      <vt:lpstr>Wingdings</vt:lpstr>
      <vt:lpstr>Office Theme</vt:lpstr>
      <vt:lpstr>Bitmap Image</vt:lpstr>
      <vt:lpstr>Image</vt:lpstr>
      <vt:lpstr>Chart</vt:lpstr>
      <vt:lpstr>Capturing Spatial Dependencies with Deep Neural Networks II</vt:lpstr>
      <vt:lpstr>Semantic Segmentation and Object Detection</vt:lpstr>
      <vt:lpstr>Recall: Overhead Imagery Understanding Tasks</vt:lpstr>
      <vt:lpstr>CNN so far - Image Classification</vt:lpstr>
      <vt:lpstr>Semantic Segmentation</vt:lpstr>
      <vt:lpstr>Semantic Segmentation</vt:lpstr>
      <vt:lpstr>Sliding Window</vt:lpstr>
      <vt:lpstr>Fully Convolutional Network (FCN)</vt:lpstr>
      <vt:lpstr>Learnable Upsampling</vt:lpstr>
      <vt:lpstr>Learnable Upsampling: Transposed Convolution</vt:lpstr>
      <vt:lpstr>U-Net</vt:lpstr>
      <vt:lpstr>Hourglass Network</vt:lpstr>
      <vt:lpstr>DeepLab V3</vt:lpstr>
      <vt:lpstr>Semantic Segmentation Summary</vt:lpstr>
      <vt:lpstr>PowerPoint Presentation</vt:lpstr>
      <vt:lpstr>Object Detection</vt:lpstr>
      <vt:lpstr>Localization</vt:lpstr>
      <vt:lpstr>Localization as regression</vt:lpstr>
      <vt:lpstr>Localization as regression</vt:lpstr>
      <vt:lpstr>Classification + Localization</vt:lpstr>
      <vt:lpstr>Classification + Localization</vt:lpstr>
      <vt:lpstr>Classification + Localization</vt:lpstr>
      <vt:lpstr>Object Detection</vt:lpstr>
      <vt:lpstr>YOLO – You Only Look Once</vt:lpstr>
      <vt:lpstr>YOLO – You Only Look Once</vt:lpstr>
      <vt:lpstr>YOLO – You Only Look Once</vt:lpstr>
      <vt:lpstr>YOLO – You Only Look Once</vt:lpstr>
      <vt:lpstr>YOLO9000 / YOLOv2</vt:lpstr>
      <vt:lpstr>RetinaNet</vt:lpstr>
      <vt:lpstr>FocalLoss</vt:lpstr>
      <vt:lpstr>R-CNN</vt:lpstr>
      <vt:lpstr>Fast R-CNN</vt:lpstr>
      <vt:lpstr>ROI pooling</vt:lpstr>
      <vt:lpstr>Faster-RCNN</vt:lpstr>
      <vt:lpstr>Object Detection Summary</vt:lpstr>
      <vt:lpstr>PowerPoint Presentation</vt:lpstr>
      <vt:lpstr>Object Detection + Semantic Segmentation</vt:lpstr>
      <vt:lpstr>Instance Segmentation: Mask R-CNN</vt:lpstr>
      <vt:lpstr>Mask R-CNN Results</vt:lpstr>
      <vt:lpstr>Overhead Imagery Understanding</vt:lpstr>
      <vt:lpstr>Overhead Imagery Understanding Tasks</vt:lpstr>
      <vt:lpstr>Open Challenges</vt:lpstr>
      <vt:lpstr>You Only Look Twice: Rapid Multi-Scale Object Detection In Satellite Imagery</vt:lpstr>
      <vt:lpstr>Generating Location Specific Training Data</vt:lpstr>
      <vt:lpstr>Microsoft Building Footprints</vt:lpstr>
      <vt:lpstr>Conflation: Generating your own training data</vt:lpstr>
      <vt:lpstr>Conflation</vt:lpstr>
      <vt:lpstr>Conflation</vt:lpstr>
      <vt:lpstr>Challenges</vt:lpstr>
      <vt:lpstr>AMS-Conflation to Align Vector and  Imagery</vt:lpstr>
      <vt:lpstr>Localized Template Matching (LTM)</vt:lpstr>
      <vt:lpstr>Filtering Control Point Pairs Using Vector Median Filter (VMF)</vt:lpstr>
      <vt:lpstr>Triangulation &amp; Rubbersheeting</vt:lpstr>
      <vt:lpstr>MO-DOT+ High-resolution USGS Color Image</vt:lpstr>
      <vt:lpstr>NAVSTREETS+ High-resolution USGS Color Image</vt:lpstr>
      <vt:lpstr>Conflation Results: Parcel data</vt:lpstr>
      <vt:lpstr>Matching Point Sets for Conflation</vt:lpstr>
      <vt:lpstr>Point Pattern Matching</vt:lpstr>
      <vt:lpstr>Point Pattern Matching</vt:lpstr>
      <vt:lpstr>Point Pattern Matching</vt:lpstr>
      <vt:lpstr>GeoPPM: Exploit Connectivity</vt:lpstr>
      <vt:lpstr>GeoPPM: Exploit Orientation</vt:lpstr>
      <vt:lpstr>GeoPPM: Exploit Angles between Points</vt:lpstr>
      <vt:lpstr>GeoPPM: Exploit Density between Points</vt:lpstr>
      <vt:lpstr>Conflation Summery</vt:lpstr>
      <vt:lpstr>One more thing: EarthScan</vt:lpstr>
      <vt:lpstr>Resources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107</cp:revision>
  <dcterms:created xsi:type="dcterms:W3CDTF">2022-01-06T20:21:30Z</dcterms:created>
  <dcterms:modified xsi:type="dcterms:W3CDTF">2022-03-17T00:46:44Z</dcterms:modified>
</cp:coreProperties>
</file>